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8" r:id="rId11"/>
    <p:sldId id="269" r:id="rId12"/>
    <p:sldId id="271" r:id="rId13"/>
    <p:sldId id="265" r:id="rId14"/>
    <p:sldId id="266" r:id="rId15"/>
    <p:sldId id="267" r:id="rId16"/>
    <p:sldId id="270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051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57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66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00"/>
            <a:ext cx="2273829" cy="17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6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9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44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04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38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38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34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680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E6BB-A466-444A-A0C3-5214F9B1D588}" type="datetimeFigureOut">
              <a:rPr lang="hr-HR" smtClean="0"/>
              <a:t>2.2.2015.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E59A-31A2-49BC-9A94-394E48E726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51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A1.Learning.Mobility.Erasmusplus" TargetMode="External"/><Relationship Id="rId2" Type="http://schemas.openxmlformats.org/officeDocument/2006/relationships/hyperlink" Target="http://www.cervantestraining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hooleducationgateway.eu/en/pub/tools/catalogue.cfm" TargetMode="External"/><Relationship Id="rId4" Type="http://schemas.openxmlformats.org/officeDocument/2006/relationships/hyperlink" Target="http://www.edukarjala.com/1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nanjers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s.or.at/" TargetMode="External"/><Relationship Id="rId2" Type="http://schemas.openxmlformats.org/officeDocument/2006/relationships/hyperlink" Target="http://www.coe.int/en/web/pestalozz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bilnost.h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winning.net/en/pub/index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obilnost.hr/index.php?id=104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obilnost.hr/prilozi/05_1418312131_KA1_primjer_dobre_praks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Stručna usavršavanja izvan Hrvatske i međunarodni projekti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83768" y="3933056"/>
            <a:ext cx="6400800" cy="17526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Marina </a:t>
            </a:r>
            <a:r>
              <a:rPr lang="hr-HR" sz="28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Njerš</a:t>
            </a:r>
            <a:r>
              <a:rPr lang="hr-HR" sz="2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prof.</a:t>
            </a:r>
            <a:endParaRPr lang="hr-HR" sz="28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0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Koje su karakteristike dobrog planiranja/provedbe?</a:t>
            </a:r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10535" r="25647" b="23660"/>
          <a:stretch/>
        </p:blipFill>
        <p:spPr bwMode="auto">
          <a:xfrm>
            <a:off x="1736180" y="1675397"/>
            <a:ext cx="5716140" cy="441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475656" y="1628800"/>
            <a:ext cx="6192688" cy="45243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9600" strike="sngStrike" dirty="0" smtClean="0">
                <a:latin typeface="Cambria" panose="02040503050406030204" pitchFamily="18" charset="0"/>
              </a:rPr>
              <a:t>DOBAR</a:t>
            </a:r>
            <a:r>
              <a:rPr lang="hr-HR" sz="9600" dirty="0" smtClean="0">
                <a:latin typeface="Cambria" panose="02040503050406030204" pitchFamily="18" charset="0"/>
              </a:rPr>
              <a:t> ODLIČAN TIM</a:t>
            </a:r>
            <a:endParaRPr lang="hr-HR" sz="9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0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Koraci u planiranju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" t="12000" r="6029" b="7353"/>
          <a:stretch/>
        </p:blipFill>
        <p:spPr bwMode="auto">
          <a:xfrm>
            <a:off x="0" y="1268760"/>
            <a:ext cx="9144000" cy="52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Preduvjet za uključivanje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Poznavati pravila, zakonske okvire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Pročitati priručnike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Pogledati prezentacije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Držati se rokova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Ispunjavati obveze</a:t>
            </a:r>
          </a:p>
          <a:p>
            <a:pPr marL="0" indent="0">
              <a:buNone/>
            </a:pPr>
            <a:endParaRPr lang="hr-HR" dirty="0" smtClean="0">
              <a:latin typeface="Cambria" panose="02040503050406030204" pitchFamily="18" charset="0"/>
            </a:endParaRPr>
          </a:p>
          <a:p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10782" r="41644" b="7887"/>
          <a:stretch/>
        </p:blipFill>
        <p:spPr bwMode="auto">
          <a:xfrm>
            <a:off x="4860032" y="2675033"/>
            <a:ext cx="3816424" cy="3956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0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krenuti?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latin typeface="Cambria" panose="02040503050406030204" pitchFamily="18" charset="0"/>
              </a:rPr>
              <a:t>eTwinning</a:t>
            </a:r>
            <a:r>
              <a:rPr lang="hr-HR" dirty="0" smtClean="0">
                <a:latin typeface="Cambria" panose="02040503050406030204" pitchFamily="18" charset="0"/>
              </a:rPr>
              <a:t> mobilnosti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Samostalno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Pronaći seminar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Prikupiti dokumentaciju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Ispuniti prijavu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Poslati </a:t>
            </a:r>
          </a:p>
          <a:p>
            <a:pPr lvl="1"/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 r="21030" b="7273"/>
          <a:stretch/>
        </p:blipFill>
        <p:spPr bwMode="auto">
          <a:xfrm>
            <a:off x="-108520" y="0"/>
            <a:ext cx="9246155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krenuti?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 err="1" smtClean="0">
                <a:latin typeface="Cambria" panose="02040503050406030204" pitchFamily="18" charset="0"/>
              </a:rPr>
              <a:t>Erasmus</a:t>
            </a:r>
            <a:r>
              <a:rPr lang="hr-HR" dirty="0" smtClean="0">
                <a:latin typeface="Cambria" panose="02040503050406030204" pitchFamily="18" charset="0"/>
              </a:rPr>
              <a:t> + KA 1 aktivnost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Projektni plan – napredak škole – održivost projekta – kurikulum      </a:t>
            </a:r>
            <a:r>
              <a:rPr lang="hr-H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(postoji ideja!!!)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Motivacijsko pismo nastavnika: kakve koristi ima škola od usavršavanja?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Pronaći usavršavanje koje se uklapa u plan</a:t>
            </a:r>
          </a:p>
          <a:p>
            <a:pPr marL="857250" lvl="2" indent="0">
              <a:buNone/>
            </a:pPr>
            <a:r>
              <a:rPr lang="hr-HR" sz="1600" dirty="0" smtClean="0">
                <a:latin typeface="Cambria" panose="02040503050406030204" pitchFamily="18" charset="0"/>
                <a:hlinkClick r:id="rId2"/>
              </a:rPr>
              <a:t>http</a:t>
            </a:r>
            <a:r>
              <a:rPr lang="hr-HR" sz="1600" dirty="0" smtClean="0">
                <a:latin typeface="Cambria" panose="02040503050406030204" pitchFamily="18" charset="0"/>
                <a:hlinkClick r:id="rId2"/>
              </a:rPr>
              <a:t>://www.cervantestraining.eu/</a:t>
            </a:r>
            <a:r>
              <a:rPr lang="hr-HR" sz="1600" dirty="0" smtClean="0">
                <a:latin typeface="Cambria" panose="02040503050406030204" pitchFamily="18" charset="0"/>
              </a:rPr>
              <a:t> </a:t>
            </a:r>
          </a:p>
          <a:p>
            <a:pPr marL="857250" lvl="2" indent="0">
              <a:buNone/>
            </a:pPr>
            <a:r>
              <a:rPr lang="hr-HR" sz="1600" dirty="0" smtClean="0">
                <a:latin typeface="Cambria" panose="02040503050406030204" pitchFamily="18" charset="0"/>
                <a:hlinkClick r:id="rId3"/>
              </a:rPr>
              <a:t>https</a:t>
            </a:r>
            <a:r>
              <a:rPr lang="hr-HR" sz="1600" dirty="0" smtClean="0">
                <a:latin typeface="Cambria" panose="02040503050406030204" pitchFamily="18" charset="0"/>
                <a:hlinkClick r:id="rId3"/>
              </a:rPr>
              <a:t>://www.facebook.com/KA1.Learning.Mobility.Erasmusplus</a:t>
            </a:r>
            <a:r>
              <a:rPr lang="hr-HR" sz="1600" dirty="0" smtClean="0">
                <a:latin typeface="Cambria" panose="02040503050406030204" pitchFamily="18" charset="0"/>
              </a:rPr>
              <a:t> </a:t>
            </a:r>
          </a:p>
          <a:p>
            <a:pPr marL="857250" lvl="2" indent="0">
              <a:buNone/>
            </a:pPr>
            <a:r>
              <a:rPr lang="hr-HR" sz="1600" dirty="0" smtClean="0">
                <a:latin typeface="Cambria" panose="02040503050406030204" pitchFamily="18" charset="0"/>
                <a:hlinkClick r:id="rId4"/>
              </a:rPr>
              <a:t>http://www.edukarjala.com/11</a:t>
            </a:r>
            <a:r>
              <a:rPr lang="hr-HR" sz="1600" dirty="0" smtClean="0">
                <a:latin typeface="Cambria" panose="02040503050406030204" pitchFamily="18" charset="0"/>
              </a:rPr>
              <a:t> </a:t>
            </a:r>
            <a:endParaRPr lang="hr-HR" sz="1600" dirty="0" smtClean="0">
              <a:latin typeface="Cambria" panose="02040503050406030204" pitchFamily="18" charset="0"/>
            </a:endParaRPr>
          </a:p>
          <a:p>
            <a:pPr marL="857250" lvl="2" indent="0">
              <a:buNone/>
            </a:pPr>
            <a:r>
              <a:rPr lang="hr-HR" sz="2200" dirty="0">
                <a:latin typeface="Cambria" panose="02040503050406030204" pitchFamily="18" charset="0"/>
              </a:rPr>
              <a:t>Baza: </a:t>
            </a:r>
            <a:r>
              <a:rPr lang="hr-HR" sz="2200" dirty="0">
                <a:latin typeface="Cambria" panose="02040503050406030204" pitchFamily="18" charset="0"/>
                <a:hlinkClick r:id="rId5"/>
              </a:rPr>
              <a:t>http://</a:t>
            </a:r>
            <a:r>
              <a:rPr lang="hr-HR" sz="2200" dirty="0" smtClean="0">
                <a:latin typeface="Cambria" panose="02040503050406030204" pitchFamily="18" charset="0"/>
                <a:hlinkClick r:id="rId5"/>
              </a:rPr>
              <a:t>www.schooleducationgateway.eu/</a:t>
            </a:r>
            <a:r>
              <a:rPr lang="hr-HR" sz="2200" dirty="0" err="1" smtClean="0">
                <a:latin typeface="Cambria" panose="02040503050406030204" pitchFamily="18" charset="0"/>
                <a:hlinkClick r:id="rId5"/>
              </a:rPr>
              <a:t>en</a:t>
            </a:r>
            <a:r>
              <a:rPr lang="hr-HR" sz="2200" dirty="0" smtClean="0">
                <a:latin typeface="Cambria" panose="02040503050406030204" pitchFamily="18" charset="0"/>
                <a:hlinkClick r:id="rId5"/>
              </a:rPr>
              <a:t>/</a:t>
            </a:r>
            <a:r>
              <a:rPr lang="hr-HR" sz="2200" dirty="0" err="1" smtClean="0">
                <a:latin typeface="Cambria" panose="02040503050406030204" pitchFamily="18" charset="0"/>
                <a:hlinkClick r:id="rId5"/>
              </a:rPr>
              <a:t>pub</a:t>
            </a:r>
            <a:r>
              <a:rPr lang="hr-HR" sz="2200" dirty="0" smtClean="0">
                <a:latin typeface="Cambria" panose="02040503050406030204" pitchFamily="18" charset="0"/>
                <a:hlinkClick r:id="rId5"/>
              </a:rPr>
              <a:t>/</a:t>
            </a:r>
            <a:r>
              <a:rPr lang="hr-HR" sz="2200" dirty="0" err="1" smtClean="0">
                <a:latin typeface="Cambria" panose="02040503050406030204" pitchFamily="18" charset="0"/>
                <a:hlinkClick r:id="rId5"/>
              </a:rPr>
              <a:t>tools</a:t>
            </a:r>
            <a:r>
              <a:rPr lang="hr-HR" sz="2200" dirty="0" smtClean="0">
                <a:latin typeface="Cambria" panose="02040503050406030204" pitchFamily="18" charset="0"/>
                <a:hlinkClick r:id="rId5"/>
              </a:rPr>
              <a:t>/</a:t>
            </a:r>
            <a:r>
              <a:rPr lang="hr-HR" sz="2200" dirty="0" err="1" smtClean="0">
                <a:latin typeface="Cambria" panose="02040503050406030204" pitchFamily="18" charset="0"/>
                <a:hlinkClick r:id="rId5"/>
              </a:rPr>
              <a:t>catalogue.cfm</a:t>
            </a:r>
            <a:r>
              <a:rPr lang="hr-HR" sz="2200" dirty="0" smtClean="0">
                <a:latin typeface="Cambria" panose="02040503050406030204" pitchFamily="18" charset="0"/>
              </a:rPr>
              <a:t> </a:t>
            </a:r>
            <a:endParaRPr lang="hr-HR" sz="2200" dirty="0" smtClean="0">
              <a:latin typeface="Cambria" panose="02040503050406030204" pitchFamily="18" charset="0"/>
            </a:endParaRPr>
          </a:p>
          <a:p>
            <a:pPr lvl="1"/>
            <a:r>
              <a:rPr lang="hr-HR" dirty="0" err="1" smtClean="0">
                <a:latin typeface="Cambria" panose="02040503050406030204" pitchFamily="18" charset="0"/>
              </a:rPr>
              <a:t>Predrezervacija</a:t>
            </a:r>
            <a:endParaRPr lang="hr-HR" dirty="0" smtClean="0">
              <a:latin typeface="Cambria" panose="02040503050406030204" pitchFamily="18" charset="0"/>
            </a:endParaRP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Natječajna dokumentacija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Registracija sa PIC brojem </a:t>
            </a:r>
            <a:r>
              <a:rPr lang="hr-HR" dirty="0" smtClean="0">
                <a:latin typeface="Cambria" panose="02040503050406030204" pitchFamily="18" charset="0"/>
              </a:rPr>
              <a:t>ustanove: 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933072683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endParaRPr lang="hr-HR" dirty="0" smtClean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hr-HR" dirty="0" smtClean="0">
              <a:latin typeface="Cambria" panose="02040503050406030204" pitchFamily="18" charset="0"/>
            </a:endParaRPr>
          </a:p>
          <a:p>
            <a:pPr lvl="1"/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Kako krenuti?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 smtClean="0">
                <a:latin typeface="Cambria" panose="02040503050406030204" pitchFamily="18" charset="0"/>
              </a:rPr>
              <a:t>Erasmus</a:t>
            </a:r>
            <a:r>
              <a:rPr lang="hr-HR" dirty="0" smtClean="0">
                <a:latin typeface="Cambria" panose="02040503050406030204" pitchFamily="18" charset="0"/>
              </a:rPr>
              <a:t>+ KA 2 aktivnost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Većina aktivnosti kao i u </a:t>
            </a:r>
            <a:r>
              <a:rPr lang="hr-HR" dirty="0" err="1" smtClean="0">
                <a:latin typeface="Cambria" panose="02040503050406030204" pitchFamily="18" charset="0"/>
              </a:rPr>
              <a:t>Comeniusu</a:t>
            </a:r>
            <a:endParaRPr lang="hr-HR" dirty="0" smtClean="0">
              <a:latin typeface="Cambria" panose="02040503050406030204" pitchFamily="18" charset="0"/>
            </a:endParaRP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Razlika: sve mobilnosti se planiraju odmah, a time i troškovi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boduje se provođenje projekta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Naglasak na održivosti</a:t>
            </a:r>
          </a:p>
          <a:p>
            <a:pPr lvl="1"/>
            <a:endParaRPr lang="hr-HR" dirty="0">
              <a:latin typeface="Cambria" panose="02040503050406030204" pitchFamily="18" charset="0"/>
            </a:endParaRP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Dvije mogućnosti:</a:t>
            </a:r>
          </a:p>
          <a:p>
            <a:pPr lvl="2"/>
            <a:r>
              <a:rPr lang="hr-HR" dirty="0" smtClean="0">
                <a:latin typeface="Cambria" panose="02040503050406030204" pitchFamily="18" charset="0"/>
              </a:rPr>
              <a:t>Naći partnere s gotovim projektom</a:t>
            </a:r>
          </a:p>
          <a:p>
            <a:pPr lvl="2"/>
            <a:r>
              <a:rPr lang="hr-HR" dirty="0" smtClean="0">
                <a:latin typeface="Cambria" panose="02040503050406030204" pitchFamily="18" charset="0"/>
              </a:rPr>
              <a:t>Napisati projekt i tražiti partnere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8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Rokovi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</a:rPr>
              <a:t>KA 1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do </a:t>
            </a:r>
            <a:r>
              <a:rPr lang="hr-H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</a:t>
            </a:r>
            <a:r>
              <a:rPr lang="hr-H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2. 2015.  </a:t>
            </a:r>
            <a:r>
              <a:rPr lang="hr-HR" dirty="0" smtClean="0">
                <a:latin typeface="Cambria" panose="02040503050406030204" pitchFamily="18" charset="0"/>
              </a:rPr>
              <a:t>- iskazivanje želje za uključivanjem  </a:t>
            </a:r>
          </a:p>
          <a:p>
            <a:r>
              <a:rPr lang="hr-HR" dirty="0">
                <a:latin typeface="Cambria" panose="02040503050406030204" pitchFamily="18" charset="0"/>
              </a:rPr>
              <a:t>d</a:t>
            </a:r>
            <a:r>
              <a:rPr lang="hr-HR" dirty="0" smtClean="0">
                <a:latin typeface="Cambria" panose="02040503050406030204" pitchFamily="18" charset="0"/>
              </a:rPr>
              <a:t>o </a:t>
            </a:r>
            <a:r>
              <a:rPr lang="hr-H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10. 2. 2015. </a:t>
            </a:r>
            <a:r>
              <a:rPr lang="hr-HR" dirty="0" smtClean="0">
                <a:latin typeface="Cambria" panose="02040503050406030204" pitchFamily="18" charset="0"/>
              </a:rPr>
              <a:t>– motivacijsko pismo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Rok za predaju prijave:  </a:t>
            </a:r>
            <a:r>
              <a:rPr lang="hr-H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4. 3. 2015.</a:t>
            </a:r>
          </a:p>
          <a:p>
            <a:pPr marL="0" indent="0">
              <a:buNone/>
            </a:pPr>
            <a:r>
              <a:rPr lang="hr-HR" dirty="0">
                <a:latin typeface="Cambria" panose="02040503050406030204" pitchFamily="18" charset="0"/>
              </a:rPr>
              <a:t>KA 2</a:t>
            </a:r>
          </a:p>
          <a:p>
            <a:r>
              <a:rPr lang="hr-HR" dirty="0">
                <a:latin typeface="Cambria" panose="02040503050406030204" pitchFamily="18" charset="0"/>
              </a:rPr>
              <a:t>Rok za predaju prijave</a:t>
            </a:r>
            <a:r>
              <a:rPr lang="hr-HR" dirty="0" smtClean="0">
                <a:latin typeface="Cambria" panose="02040503050406030204" pitchFamily="18" charset="0"/>
              </a:rPr>
              <a:t>:  31. 3. 2015.</a:t>
            </a:r>
            <a:endParaRPr lang="hr-H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Cambria" panose="02040503050406030204" pitchFamily="18" charset="0"/>
              </a:rPr>
              <a:t> </a:t>
            </a:r>
            <a:r>
              <a:rPr lang="hr-HR" dirty="0" smtClean="0">
                <a:latin typeface="Cambria" panose="02040503050406030204" pitchFamily="18" charset="0"/>
              </a:rPr>
              <a:t>          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   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</a:rPr>
              <a:t>Dostupna na: </a:t>
            </a:r>
            <a:r>
              <a:rPr lang="hr-HR" dirty="0" err="1" smtClean="0">
                <a:latin typeface="Cambria" panose="02040503050406030204" pitchFamily="18" charset="0"/>
                <a:hlinkClick r:id="rId2"/>
              </a:rPr>
              <a:t>marinanjers</a:t>
            </a:r>
            <a:r>
              <a:rPr lang="hr-HR" dirty="0" smtClean="0">
                <a:latin typeface="Cambria" panose="02040503050406030204" pitchFamily="18" charset="0"/>
                <a:hlinkClick r:id="rId2"/>
              </a:rPr>
              <a:t>@</a:t>
            </a:r>
            <a:r>
              <a:rPr lang="hr-HR" dirty="0" err="1" smtClean="0">
                <a:latin typeface="Cambria" panose="02040503050406030204" pitchFamily="18" charset="0"/>
                <a:hlinkClick r:id="rId2"/>
              </a:rPr>
              <a:t>gmail.com</a:t>
            </a:r>
            <a:endParaRPr lang="hr-H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dirty="0" smtClean="0">
                <a:latin typeface="Cambria" panose="02040503050406030204" pitchFamily="18" charset="0"/>
              </a:rPr>
              <a:t>				HVALA!</a:t>
            </a:r>
          </a:p>
        </p:txBody>
      </p:sp>
    </p:spTree>
    <p:extLst>
      <p:ext uri="{BB962C8B-B14F-4D97-AF65-F5344CB8AC3E}">
        <p14:creationId xmlns:p14="http://schemas.microsoft.com/office/powerpoint/2010/main" val="6650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Sadržaj prezentacije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Mogućnosti usavršavanja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Primjer dobre prakse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Koraci u provedbi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Resursi 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Projekti </a:t>
            </a:r>
          </a:p>
          <a:p>
            <a:pPr marL="0" indent="0">
              <a:buNone/>
            </a:pP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Mogućnosti usavršavanja izvan Hrvatske 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AZOO </a:t>
            </a:r>
          </a:p>
          <a:p>
            <a:pPr marL="0" indent="0">
              <a:buNone/>
            </a:pPr>
            <a:r>
              <a:rPr lang="hr-HR" dirty="0">
                <a:latin typeface="Cambria" panose="02040503050406030204" pitchFamily="18" charset="0"/>
              </a:rPr>
              <a:t> </a:t>
            </a:r>
            <a:r>
              <a:rPr lang="hr-HR" dirty="0" smtClean="0">
                <a:latin typeface="Cambria" panose="02040503050406030204" pitchFamily="18" charset="0"/>
              </a:rPr>
              <a:t> 	- </a:t>
            </a:r>
            <a:r>
              <a:rPr lang="hr-HR" dirty="0" err="1" smtClean="0">
                <a:latin typeface="Cambria" panose="02040503050406030204" pitchFamily="18" charset="0"/>
              </a:rPr>
              <a:t>Pestolazzi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r>
              <a:rPr lang="hr-HR" dirty="0">
                <a:latin typeface="Cambria" panose="02040503050406030204" pitchFamily="18" charset="0"/>
              </a:rPr>
              <a:t>program </a:t>
            </a:r>
            <a:r>
              <a:rPr lang="hr-HR" dirty="0" smtClean="0">
                <a:latin typeface="Cambria" panose="02040503050406030204" pitchFamily="18" charset="0"/>
              </a:rPr>
              <a:t>		  	</a:t>
            </a:r>
            <a:r>
              <a:rPr lang="hr-HR" dirty="0" smtClean="0">
                <a:latin typeface="Cambria" panose="02040503050406030204" pitchFamily="18" charset="0"/>
                <a:hlinkClick r:id="rId2"/>
              </a:rPr>
              <a:t>http</a:t>
            </a:r>
            <a:r>
              <a:rPr lang="hr-HR" dirty="0">
                <a:latin typeface="Cambria" panose="02040503050406030204" pitchFamily="18" charset="0"/>
                <a:hlinkClick r:id="rId2"/>
              </a:rPr>
              <a:t>://</a:t>
            </a:r>
            <a:r>
              <a:rPr lang="hr-HR" dirty="0" smtClean="0">
                <a:latin typeface="Cambria" panose="02040503050406030204" pitchFamily="18" charset="0"/>
                <a:hlinkClick r:id="rId2"/>
              </a:rPr>
              <a:t>www.coe.int/</a:t>
            </a:r>
            <a:r>
              <a:rPr lang="hr-HR" dirty="0" err="1" smtClean="0">
                <a:latin typeface="Cambria" panose="02040503050406030204" pitchFamily="18" charset="0"/>
                <a:hlinkClick r:id="rId2"/>
              </a:rPr>
              <a:t>en</a:t>
            </a:r>
            <a:r>
              <a:rPr lang="hr-HR" dirty="0" smtClean="0">
                <a:latin typeface="Cambria" panose="02040503050406030204" pitchFamily="18" charset="0"/>
                <a:hlinkClick r:id="rId2"/>
              </a:rPr>
              <a:t>/web/</a:t>
            </a:r>
            <a:r>
              <a:rPr lang="hr-HR" dirty="0" err="1" smtClean="0">
                <a:latin typeface="Cambria" panose="02040503050406030204" pitchFamily="18" charset="0"/>
                <a:hlinkClick r:id="rId2"/>
              </a:rPr>
              <a:t>pestalozzi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endParaRPr lang="hr-HR" dirty="0" smtClean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ACES </a:t>
            </a:r>
            <a:r>
              <a:rPr lang="hr-HR" dirty="0" err="1" smtClean="0">
                <a:latin typeface="Cambria" panose="02040503050406030204" pitchFamily="18" charset="0"/>
              </a:rPr>
              <a:t>project</a:t>
            </a:r>
            <a:r>
              <a:rPr lang="hr-HR" dirty="0" smtClean="0">
                <a:latin typeface="Cambria" panose="02040503050406030204" pitchFamily="18" charset="0"/>
              </a:rPr>
              <a:t>  (</a:t>
            </a:r>
            <a:r>
              <a:rPr lang="hr-HR" dirty="0">
                <a:latin typeface="Cambria" panose="02040503050406030204" pitchFamily="18" charset="0"/>
              </a:rPr>
              <a:t>Darija) </a:t>
            </a:r>
            <a:r>
              <a:rPr lang="hr-HR" dirty="0">
                <a:latin typeface="Cambria" panose="02040503050406030204" pitchFamily="18" charset="0"/>
                <a:hlinkClick r:id="rId3"/>
              </a:rPr>
              <a:t>http://www.aces.or.at</a:t>
            </a:r>
            <a:r>
              <a:rPr lang="hr-HR" dirty="0" smtClean="0">
                <a:latin typeface="Cambria" panose="02040503050406030204" pitchFamily="18" charset="0"/>
                <a:hlinkClick r:id="rId3"/>
              </a:rPr>
              <a:t>/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endParaRPr lang="hr-HR" dirty="0" smtClean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Agencija za mobilnost i programe EU </a:t>
            </a:r>
          </a:p>
          <a:p>
            <a:pPr marL="0" indent="0">
              <a:buNone/>
            </a:pPr>
            <a:r>
              <a:rPr lang="hr-HR" dirty="0">
                <a:latin typeface="Cambria" panose="02040503050406030204" pitchFamily="18" charset="0"/>
              </a:rPr>
              <a:t> </a:t>
            </a:r>
            <a:r>
              <a:rPr lang="hr-HR" dirty="0" smtClean="0">
                <a:latin typeface="Cambria" panose="02040503050406030204" pitchFamily="18" charset="0"/>
              </a:rPr>
              <a:t>                                    </a:t>
            </a:r>
            <a:r>
              <a:rPr lang="hr-HR" dirty="0" smtClean="0">
                <a:latin typeface="Cambria" panose="02040503050406030204" pitchFamily="18" charset="0"/>
                <a:hlinkClick r:id="rId4"/>
              </a:rPr>
              <a:t>http://www.mobilnost.hr/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</a:p>
          <a:p>
            <a:pPr lvl="1"/>
            <a:r>
              <a:rPr lang="hr-HR" dirty="0" err="1" smtClean="0">
                <a:latin typeface="Cambria" panose="02040503050406030204" pitchFamily="18" charset="0"/>
              </a:rPr>
              <a:t>eTwinning</a:t>
            </a:r>
            <a:r>
              <a:rPr lang="hr-HR" dirty="0" smtClean="0">
                <a:latin typeface="Cambria" panose="02040503050406030204" pitchFamily="18" charset="0"/>
              </a:rPr>
              <a:t> </a:t>
            </a:r>
            <a:r>
              <a:rPr lang="hr-HR" dirty="0" err="1" smtClean="0">
                <a:latin typeface="Cambria" panose="02040503050406030204" pitchFamily="18" charset="0"/>
              </a:rPr>
              <a:t>treninizi</a:t>
            </a:r>
            <a:r>
              <a:rPr lang="hr-HR" dirty="0" smtClean="0">
                <a:latin typeface="Cambria" panose="02040503050406030204" pitchFamily="18" charset="0"/>
              </a:rPr>
              <a:t>/usavršavanja/mobilnosti</a:t>
            </a:r>
          </a:p>
          <a:p>
            <a:pPr lvl="1"/>
            <a:r>
              <a:rPr lang="hr-HR" dirty="0" err="1" smtClean="0">
                <a:latin typeface="Cambria" panose="02040503050406030204" pitchFamily="18" charset="0"/>
              </a:rPr>
              <a:t>Erasmus</a:t>
            </a:r>
            <a:r>
              <a:rPr lang="hr-HR" dirty="0" smtClean="0">
                <a:latin typeface="Cambria" panose="02040503050406030204" pitchFamily="18" charset="0"/>
              </a:rPr>
              <a:t>+</a:t>
            </a:r>
          </a:p>
          <a:p>
            <a:pPr lvl="2"/>
            <a:r>
              <a:rPr lang="hr-HR" dirty="0" smtClean="0">
                <a:latin typeface="Cambria" panose="02040503050406030204" pitchFamily="18" charset="0"/>
              </a:rPr>
              <a:t>KA 1 aktivnost</a:t>
            </a:r>
          </a:p>
          <a:p>
            <a:pPr lvl="2"/>
            <a:r>
              <a:rPr lang="hr-HR" dirty="0" smtClean="0">
                <a:latin typeface="Cambria" panose="02040503050406030204" pitchFamily="18" charset="0"/>
              </a:rPr>
              <a:t>KA 2 </a:t>
            </a:r>
            <a:r>
              <a:rPr lang="hr-HR" dirty="0" smtClean="0">
                <a:latin typeface="Cambria" panose="02040503050406030204" pitchFamily="18" charset="0"/>
              </a:rPr>
              <a:t>aktivnost  (Saša)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hr-HR" dirty="0" err="1" smtClean="0">
                <a:latin typeface="Cambria" panose="02040503050406030204" pitchFamily="18" charset="0"/>
              </a:rPr>
              <a:t>eTwinning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052736"/>
            <a:ext cx="8507288" cy="6021288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Treninzi/ usavršavanja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Projekti </a:t>
            </a:r>
          </a:p>
          <a:p>
            <a:endParaRPr lang="hr-HR" sz="1050" dirty="0">
              <a:latin typeface="Cambria" panose="02040503050406030204" pitchFamily="18" charset="0"/>
            </a:endParaRPr>
          </a:p>
          <a:p>
            <a:r>
              <a:rPr lang="hr-HR" dirty="0" smtClean="0">
                <a:latin typeface="Cambria" panose="02040503050406030204" pitchFamily="18" charset="0"/>
              </a:rPr>
              <a:t>Web:  </a:t>
            </a:r>
            <a:r>
              <a:rPr lang="hr-HR" sz="2800" dirty="0" smtClean="0">
                <a:latin typeface="Cambria" panose="02040503050406030204" pitchFamily="18" charset="0"/>
                <a:hlinkClick r:id="rId2"/>
              </a:rPr>
              <a:t>http://www.etwinning.net/</a:t>
            </a:r>
            <a:r>
              <a:rPr lang="hr-HR" sz="2800" dirty="0" err="1" smtClean="0">
                <a:latin typeface="Cambria" panose="02040503050406030204" pitchFamily="18" charset="0"/>
                <a:hlinkClick r:id="rId2"/>
              </a:rPr>
              <a:t>en</a:t>
            </a:r>
            <a:r>
              <a:rPr lang="hr-HR" sz="2800" dirty="0" smtClean="0">
                <a:latin typeface="Cambria" panose="02040503050406030204" pitchFamily="18" charset="0"/>
                <a:hlinkClick r:id="rId2"/>
              </a:rPr>
              <a:t>/</a:t>
            </a:r>
            <a:r>
              <a:rPr lang="hr-HR" sz="2800" dirty="0" err="1" smtClean="0">
                <a:latin typeface="Cambria" panose="02040503050406030204" pitchFamily="18" charset="0"/>
                <a:hlinkClick r:id="rId2"/>
              </a:rPr>
              <a:t>pub</a:t>
            </a:r>
            <a:r>
              <a:rPr lang="hr-HR" sz="2800" dirty="0" smtClean="0">
                <a:latin typeface="Cambria" panose="02040503050406030204" pitchFamily="18" charset="0"/>
                <a:hlinkClick r:id="rId2"/>
              </a:rPr>
              <a:t>/</a:t>
            </a:r>
            <a:r>
              <a:rPr lang="hr-HR" sz="2800" dirty="0" err="1" smtClean="0">
                <a:latin typeface="Cambria" panose="02040503050406030204" pitchFamily="18" charset="0"/>
                <a:hlinkClick r:id="rId2"/>
              </a:rPr>
              <a:t>index.htm</a:t>
            </a:r>
            <a:endParaRPr lang="hr-HR" sz="2800" dirty="0">
              <a:latin typeface="Cambria" panose="02040503050406030204" pitchFamily="18" charset="0"/>
            </a:endParaRPr>
          </a:p>
          <a:p>
            <a:pPr lvl="2"/>
            <a:r>
              <a:rPr lang="hr-HR" sz="2000" dirty="0" err="1" smtClean="0">
                <a:latin typeface="Cambria" panose="02040503050406030204" pitchFamily="18" charset="0"/>
              </a:rPr>
              <a:t>Homepage</a:t>
            </a:r>
            <a:r>
              <a:rPr lang="hr-HR" sz="2000" dirty="0" smtClean="0">
                <a:latin typeface="Cambria" panose="02040503050406030204" pitchFamily="18" charset="0"/>
              </a:rPr>
              <a:t>: registracija</a:t>
            </a:r>
          </a:p>
          <a:p>
            <a:pPr lvl="2"/>
            <a:r>
              <a:rPr lang="hr-HR" sz="2000" dirty="0" err="1" smtClean="0">
                <a:latin typeface="Cambria" panose="02040503050406030204" pitchFamily="18" charset="0"/>
              </a:rPr>
              <a:t>Desktop</a:t>
            </a:r>
            <a:r>
              <a:rPr lang="hr-HR" sz="2000" dirty="0" smtClean="0">
                <a:latin typeface="Cambria" panose="02040503050406030204" pitchFamily="18" charset="0"/>
              </a:rPr>
              <a:t> </a:t>
            </a:r>
          </a:p>
          <a:p>
            <a:pPr lvl="3"/>
            <a:r>
              <a:rPr lang="hr-HR" sz="1600" dirty="0" smtClean="0">
                <a:latin typeface="Cambria" panose="02040503050406030204" pitchFamily="18" charset="0"/>
              </a:rPr>
              <a:t>E-</a:t>
            </a:r>
            <a:r>
              <a:rPr lang="hr-HR" sz="1600" dirty="0" err="1" smtClean="0">
                <a:latin typeface="Cambria" panose="02040503050406030204" pitchFamily="18" charset="0"/>
              </a:rPr>
              <a:t>learning</a:t>
            </a:r>
            <a:r>
              <a:rPr lang="hr-HR" sz="1600" dirty="0" smtClean="0">
                <a:latin typeface="Cambria" panose="02040503050406030204" pitchFamily="18" charset="0"/>
              </a:rPr>
              <a:t> </a:t>
            </a:r>
            <a:r>
              <a:rPr lang="hr-HR" sz="1600" dirty="0" smtClean="0">
                <a:latin typeface="Cambria" panose="02040503050406030204" pitchFamily="18" charset="0"/>
              </a:rPr>
              <a:t> (</a:t>
            </a:r>
            <a:r>
              <a:rPr lang="hr-HR" sz="1600" dirty="0" err="1">
                <a:latin typeface="Cambria" panose="02040503050406030204" pitchFamily="18" charset="0"/>
              </a:rPr>
              <a:t>L</a:t>
            </a:r>
            <a:r>
              <a:rPr lang="hr-HR" sz="1600" dirty="0" err="1" smtClean="0">
                <a:latin typeface="Cambria" panose="02040503050406030204" pitchFamily="18" charset="0"/>
              </a:rPr>
              <a:t>earning</a:t>
            </a:r>
            <a:r>
              <a:rPr lang="hr-HR" sz="1600" dirty="0" smtClean="0">
                <a:latin typeface="Cambria" panose="02040503050406030204" pitchFamily="18" charset="0"/>
              </a:rPr>
              <a:t> </a:t>
            </a:r>
            <a:r>
              <a:rPr lang="hr-HR" sz="1600" dirty="0" err="1" smtClean="0">
                <a:latin typeface="Cambria" panose="02040503050406030204" pitchFamily="18" charset="0"/>
              </a:rPr>
              <a:t>Labs</a:t>
            </a:r>
            <a:r>
              <a:rPr lang="hr-HR" sz="1600" dirty="0" smtClean="0">
                <a:latin typeface="Cambria" panose="02040503050406030204" pitchFamily="18" charset="0"/>
              </a:rPr>
              <a:t>)</a:t>
            </a:r>
            <a:endParaRPr lang="hr-HR" sz="1600" dirty="0" smtClean="0">
              <a:latin typeface="Cambria" panose="02040503050406030204" pitchFamily="18" charset="0"/>
            </a:endParaRPr>
          </a:p>
          <a:p>
            <a:pPr lvl="3"/>
            <a:r>
              <a:rPr lang="hr-HR" sz="1600" dirty="0" smtClean="0">
                <a:latin typeface="Cambria" panose="02040503050406030204" pitchFamily="18" charset="0"/>
              </a:rPr>
              <a:t>Chat </a:t>
            </a:r>
            <a:r>
              <a:rPr lang="hr-HR" sz="1600" dirty="0" err="1" smtClean="0">
                <a:latin typeface="Cambria" panose="02040503050406030204" pitchFamily="18" charset="0"/>
              </a:rPr>
              <a:t>rooms</a:t>
            </a:r>
            <a:endParaRPr lang="hr-HR" sz="1600" dirty="0" smtClean="0">
              <a:latin typeface="Cambria" panose="02040503050406030204" pitchFamily="18" charset="0"/>
            </a:endParaRPr>
          </a:p>
          <a:p>
            <a:pPr lvl="3"/>
            <a:r>
              <a:rPr lang="hr-HR" sz="1600" dirty="0" smtClean="0">
                <a:latin typeface="Cambria" panose="02040503050406030204" pitchFamily="18" charset="0"/>
              </a:rPr>
              <a:t>Projekti </a:t>
            </a:r>
          </a:p>
          <a:p>
            <a:pPr lvl="4"/>
            <a:r>
              <a:rPr lang="hr-HR" sz="1600" dirty="0" err="1" smtClean="0">
                <a:latin typeface="Cambria" panose="02040503050406030204" pitchFamily="18" charset="0"/>
              </a:rPr>
              <a:t>Twinspaces</a:t>
            </a:r>
            <a:endParaRPr lang="hr-HR" sz="1600" dirty="0" smtClean="0">
              <a:latin typeface="Cambria" panose="02040503050406030204" pitchFamily="18" charset="0"/>
            </a:endParaRPr>
          </a:p>
          <a:p>
            <a:pPr lvl="4"/>
            <a:r>
              <a:rPr lang="hr-HR" sz="1600" dirty="0" err="1" smtClean="0">
                <a:latin typeface="Cambria" panose="02040503050406030204" pitchFamily="18" charset="0"/>
              </a:rPr>
              <a:t>eTwinning</a:t>
            </a:r>
            <a:r>
              <a:rPr lang="hr-HR" sz="1600" dirty="0" smtClean="0">
                <a:latin typeface="Cambria" panose="02040503050406030204" pitchFamily="18" charset="0"/>
              </a:rPr>
              <a:t>  </a:t>
            </a:r>
            <a:r>
              <a:rPr lang="hr-HR" sz="1600" dirty="0" err="1" smtClean="0">
                <a:latin typeface="Cambria" panose="02040503050406030204" pitchFamily="18" charset="0"/>
              </a:rPr>
              <a:t>Certificate</a:t>
            </a:r>
            <a:endParaRPr lang="hr-HR" sz="1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8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>
                <a:latin typeface="Cambria" panose="02040503050406030204" pitchFamily="18" charset="0"/>
                <a:hlinkClick r:id="rId2"/>
              </a:rPr>
              <a:t>http://www.mobilnost.hr/</a:t>
            </a:r>
            <a:r>
              <a:rPr lang="hr-HR" sz="2400" dirty="0" err="1" smtClean="0">
                <a:latin typeface="Cambria" panose="02040503050406030204" pitchFamily="18" charset="0"/>
                <a:hlinkClick r:id="rId2"/>
              </a:rPr>
              <a:t>index.php</a:t>
            </a:r>
            <a:r>
              <a:rPr lang="hr-HR" sz="2400" dirty="0" smtClean="0">
                <a:latin typeface="Cambria" panose="02040503050406030204" pitchFamily="18" charset="0"/>
                <a:hlinkClick r:id="rId2"/>
              </a:rPr>
              <a:t>?</a:t>
            </a:r>
            <a:r>
              <a:rPr lang="hr-HR" sz="2400" dirty="0" err="1" smtClean="0">
                <a:latin typeface="Cambria" panose="02040503050406030204" pitchFamily="18" charset="0"/>
                <a:hlinkClick r:id="rId2"/>
              </a:rPr>
              <a:t>id</a:t>
            </a:r>
            <a:r>
              <a:rPr lang="hr-HR" sz="2400" dirty="0" smtClean="0">
                <a:latin typeface="Cambria" panose="02040503050406030204" pitchFamily="18" charset="0"/>
                <a:hlinkClick r:id="rId2"/>
              </a:rPr>
              <a:t>=1045</a:t>
            </a:r>
            <a:r>
              <a:rPr lang="hr-HR" sz="2400" dirty="0" smtClean="0">
                <a:latin typeface="Cambria" panose="02040503050406030204" pitchFamily="18" charset="0"/>
              </a:rPr>
              <a:t> </a:t>
            </a:r>
            <a:endParaRPr lang="hr-HR" sz="2400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2" r="18192"/>
          <a:stretch/>
        </p:blipFill>
        <p:spPr bwMode="auto">
          <a:xfrm>
            <a:off x="0" y="826436"/>
            <a:ext cx="9495034" cy="60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ambria" panose="02040503050406030204" pitchFamily="18" charset="0"/>
              </a:rPr>
              <a:t>webinari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2" y="1196752"/>
            <a:ext cx="8688288" cy="543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2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Teme </a:t>
            </a:r>
            <a:r>
              <a:rPr lang="hr-HR" dirty="0" err="1" smtClean="0">
                <a:latin typeface="Cambria" panose="02040503050406030204" pitchFamily="18" charset="0"/>
              </a:rPr>
              <a:t>webinara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O projektima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Kako započeti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Kako ih planirati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Kako ih provoditi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…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Primjeri dobre prakse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O web alatima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Metodičke teme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Didaktičke teme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33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ambria" panose="02040503050406030204" pitchFamily="18" charset="0"/>
              </a:rPr>
              <a:t>Erasmus</a:t>
            </a:r>
            <a:r>
              <a:rPr lang="hr-HR" dirty="0" smtClean="0">
                <a:latin typeface="Cambria" panose="02040503050406030204" pitchFamily="18" charset="0"/>
              </a:rPr>
              <a:t>+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KA 1 aktivnost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Individualna usavršavanja unutar planskog projekta cijele ustanove</a:t>
            </a:r>
          </a:p>
          <a:p>
            <a:r>
              <a:rPr lang="hr-HR" dirty="0" smtClean="0">
                <a:latin typeface="Cambria" panose="02040503050406030204" pitchFamily="18" charset="0"/>
              </a:rPr>
              <a:t>KA 2 aktivnost </a:t>
            </a:r>
          </a:p>
          <a:p>
            <a:pPr lvl="1"/>
            <a:r>
              <a:rPr lang="hr-HR" dirty="0" smtClean="0">
                <a:latin typeface="Cambria" panose="02040503050406030204" pitchFamily="18" charset="0"/>
              </a:rPr>
              <a:t>Projekti kao naš </a:t>
            </a:r>
            <a:r>
              <a:rPr lang="hr-HR" dirty="0" err="1" smtClean="0">
                <a:latin typeface="Cambria" panose="02040503050406030204" pitchFamily="18" charset="0"/>
              </a:rPr>
              <a:t>Comenius</a:t>
            </a:r>
            <a:endParaRPr lang="hr-H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ambria" panose="02040503050406030204" pitchFamily="18" charset="0"/>
              </a:rPr>
              <a:t>Primjer dobre prakse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latin typeface="Cambria" panose="02040503050406030204" pitchFamily="18" charset="0"/>
                <a:hlinkClick r:id="rId2"/>
              </a:rPr>
              <a:t>http://mobilnost.hr/prilozi/05_1418312131_KA1_primjer_dobre_prakse.pdf</a:t>
            </a:r>
            <a:r>
              <a:rPr lang="hr-HR" sz="1800" dirty="0" smtClean="0">
                <a:latin typeface="Cambria" panose="02040503050406030204" pitchFamily="18" charset="0"/>
              </a:rPr>
              <a:t> </a:t>
            </a:r>
            <a:endParaRPr lang="hr-HR" sz="1800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11117" r="5809" b="8412"/>
          <a:stretch/>
        </p:blipFill>
        <p:spPr bwMode="auto">
          <a:xfrm>
            <a:off x="107504" y="2204864"/>
            <a:ext cx="548650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fbcdn-sphotos-b-a.akamaihd.net/hphotos-ak-xap1/v/t1.0-9/10906531_1540952962850867_4735869704569822541_n.jpg?oh=afb389b695bcef1eb88791c851dd8d31&amp;oe=552CD8EF&amp;__gda__=1428802006_25e290109ef125dc1eae587f0e43e2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31078"/>
            <a:ext cx="3635896" cy="2726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316</Words>
  <Application>Microsoft Office PowerPoint</Application>
  <PresentationFormat>Prikaz na zaslonu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Tema sustava Office</vt:lpstr>
      <vt:lpstr>Stručna usavršavanja izvan Hrvatske i međunarodni projekti</vt:lpstr>
      <vt:lpstr>Sadržaj prezentacije</vt:lpstr>
      <vt:lpstr>Mogućnosti usavršavanja izvan Hrvatske </vt:lpstr>
      <vt:lpstr>eTwinning</vt:lpstr>
      <vt:lpstr>http://www.mobilnost.hr/index.php?id=1045 </vt:lpstr>
      <vt:lpstr>webinari</vt:lpstr>
      <vt:lpstr>Teme webinara</vt:lpstr>
      <vt:lpstr>Erasmus+</vt:lpstr>
      <vt:lpstr>Primjer dobre prakse</vt:lpstr>
      <vt:lpstr>Koje su karakteristike dobrog planiranja/provedbe?</vt:lpstr>
      <vt:lpstr>Koraci u planiranju</vt:lpstr>
      <vt:lpstr>Preduvjet za uključivanje</vt:lpstr>
      <vt:lpstr>Kako krenuti?</vt:lpstr>
      <vt:lpstr>Kako krenuti?</vt:lpstr>
      <vt:lpstr>Kako krenuti?</vt:lpstr>
      <vt:lpstr>Rokovi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Stručna usavršavanja izvan Hrvatske i međunarodni projekti</dc:title>
  <dc:creator>Marina</dc:creator>
  <cp:lastModifiedBy>Marina</cp:lastModifiedBy>
  <cp:revision>16</cp:revision>
  <dcterms:created xsi:type="dcterms:W3CDTF">2015-01-13T20:59:12Z</dcterms:created>
  <dcterms:modified xsi:type="dcterms:W3CDTF">2015-02-02T22:20:19Z</dcterms:modified>
</cp:coreProperties>
</file>