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433300" cy="6997700"/>
  <p:notesSz cx="12433300" cy="69977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82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80182" y="599947"/>
            <a:ext cx="647928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65947" y="3918712"/>
            <a:ext cx="8707755" cy="1749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53535"/>
                </a:solidFill>
                <a:latin typeface="Caladea"/>
                <a:cs typeface="Calade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501640" y="0"/>
            <a:ext cx="6934200" cy="6995159"/>
          </a:xfrm>
          <a:custGeom>
            <a:avLst/>
            <a:gdLst/>
            <a:ahLst/>
            <a:cxnLst/>
            <a:rect l="l" t="t" r="r" b="b"/>
            <a:pathLst>
              <a:path w="6934200" h="6995159">
                <a:moveTo>
                  <a:pt x="0" y="6995159"/>
                </a:moveTo>
                <a:lnTo>
                  <a:pt x="6934200" y="6995159"/>
                </a:lnTo>
                <a:lnTo>
                  <a:pt x="6934200" y="0"/>
                </a:lnTo>
                <a:lnTo>
                  <a:pt x="0" y="0"/>
                </a:lnTo>
                <a:lnTo>
                  <a:pt x="0" y="6995159"/>
                </a:lnTo>
                <a:close/>
              </a:path>
            </a:pathLst>
          </a:custGeom>
          <a:solidFill>
            <a:srgbClr val="0D5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5501640" cy="6995159"/>
          </a:xfrm>
          <a:custGeom>
            <a:avLst/>
            <a:gdLst/>
            <a:ahLst/>
            <a:cxnLst/>
            <a:rect l="l" t="t" r="r" b="b"/>
            <a:pathLst>
              <a:path w="5501640" h="6995159">
                <a:moveTo>
                  <a:pt x="5501640" y="6995157"/>
                </a:moveTo>
                <a:lnTo>
                  <a:pt x="5501640" y="0"/>
                </a:lnTo>
                <a:lnTo>
                  <a:pt x="0" y="0"/>
                </a:lnTo>
                <a:lnTo>
                  <a:pt x="0" y="6995157"/>
                </a:lnTo>
                <a:lnTo>
                  <a:pt x="5501640" y="69951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53535"/>
                </a:solidFill>
                <a:latin typeface="Caladea"/>
                <a:cs typeface="Calade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1982" y="1609471"/>
            <a:ext cx="5411248" cy="46184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06419" y="1609471"/>
            <a:ext cx="5411248" cy="46184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6992111" cy="6992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939213" y="6367810"/>
            <a:ext cx="0" cy="363855"/>
          </a:xfrm>
          <a:custGeom>
            <a:avLst/>
            <a:gdLst/>
            <a:ahLst/>
            <a:cxnLst/>
            <a:rect l="l" t="t" r="r" b="b"/>
            <a:pathLst>
              <a:path h="363854">
                <a:moveTo>
                  <a:pt x="0" y="0"/>
                </a:moveTo>
                <a:lnTo>
                  <a:pt x="0" y="363482"/>
                </a:lnTo>
              </a:path>
            </a:pathLst>
          </a:custGeom>
          <a:ln w="5960">
            <a:solidFill>
              <a:srgbClr val="9C9E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106083" y="6448254"/>
            <a:ext cx="834449" cy="202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18941" y="6510828"/>
            <a:ext cx="476822" cy="804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137555" y="6510828"/>
            <a:ext cx="366481" cy="804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548745" y="6492950"/>
            <a:ext cx="229533" cy="953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311957" y="6433362"/>
            <a:ext cx="229870" cy="232410"/>
          </a:xfrm>
          <a:custGeom>
            <a:avLst/>
            <a:gdLst/>
            <a:ahLst/>
            <a:cxnLst/>
            <a:rect l="l" t="t" r="r" b="b"/>
            <a:pathLst>
              <a:path w="229870" h="232409">
                <a:moveTo>
                  <a:pt x="229489" y="77470"/>
                </a:moveTo>
                <a:lnTo>
                  <a:pt x="152006" y="77470"/>
                </a:lnTo>
                <a:lnTo>
                  <a:pt x="152006" y="0"/>
                </a:lnTo>
                <a:lnTo>
                  <a:pt x="77495" y="0"/>
                </a:lnTo>
                <a:lnTo>
                  <a:pt x="77495" y="77470"/>
                </a:lnTo>
                <a:lnTo>
                  <a:pt x="0" y="77470"/>
                </a:lnTo>
                <a:lnTo>
                  <a:pt x="0" y="154927"/>
                </a:lnTo>
                <a:lnTo>
                  <a:pt x="77495" y="154927"/>
                </a:lnTo>
                <a:lnTo>
                  <a:pt x="77495" y="232397"/>
                </a:lnTo>
                <a:lnTo>
                  <a:pt x="152006" y="232397"/>
                </a:lnTo>
                <a:lnTo>
                  <a:pt x="152006" y="154927"/>
                </a:lnTo>
                <a:lnTo>
                  <a:pt x="229489" y="154927"/>
                </a:lnTo>
                <a:lnTo>
                  <a:pt x="229489" y="77470"/>
                </a:lnTo>
                <a:close/>
              </a:path>
            </a:pathLst>
          </a:custGeom>
          <a:solidFill>
            <a:srgbClr val="E1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53535"/>
                </a:solidFill>
                <a:latin typeface="Caladea"/>
                <a:cs typeface="Calade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435840" cy="6995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52843" y="636523"/>
            <a:ext cx="4389120" cy="1049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53535"/>
                </a:solidFill>
                <a:latin typeface="Caladea"/>
                <a:cs typeface="Calade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140" y="1434082"/>
            <a:ext cx="11215369" cy="425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29481" y="6507861"/>
            <a:ext cx="3980688" cy="349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1982" y="6507861"/>
            <a:ext cx="2861119" cy="349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56548" y="6507861"/>
            <a:ext cx="2861119" cy="349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redcross@hck.hr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hck.h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mailto:hrvza@unhcr.org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unhcr.h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qcJcMLFr6c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H1p1kCm0V4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19593" y="1956307"/>
            <a:ext cx="4450080" cy="141541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755"/>
              </a:spcBef>
            </a:pPr>
            <a:r>
              <a:rPr sz="4800" spc="-685" dirty="0">
                <a:solidFill>
                  <a:srgbClr val="0D6C38"/>
                </a:solidFill>
                <a:latin typeface="Arial Black"/>
                <a:cs typeface="Arial Black"/>
              </a:rPr>
              <a:t>Migracije </a:t>
            </a:r>
            <a:r>
              <a:rPr sz="4800" spc="-615" dirty="0">
                <a:solidFill>
                  <a:srgbClr val="0D6C38"/>
                </a:solidFill>
                <a:latin typeface="Arial Black"/>
                <a:cs typeface="Arial Black"/>
              </a:rPr>
              <a:t>i </a:t>
            </a:r>
            <a:r>
              <a:rPr sz="4800" spc="-580" dirty="0">
                <a:solidFill>
                  <a:srgbClr val="0D6C38"/>
                </a:solidFill>
                <a:latin typeface="Arial Black"/>
                <a:cs typeface="Arial Black"/>
              </a:rPr>
              <a:t>razlozi  </a:t>
            </a:r>
            <a:r>
              <a:rPr sz="4800" spc="-660" dirty="0">
                <a:solidFill>
                  <a:srgbClr val="0D6C38"/>
                </a:solidFill>
                <a:latin typeface="Arial Black"/>
                <a:cs typeface="Arial Black"/>
              </a:rPr>
              <a:t>migriranja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300" y="2606167"/>
            <a:ext cx="4476750" cy="1275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100" spc="-745" dirty="0">
                <a:solidFill>
                  <a:srgbClr val="353535"/>
                </a:solidFill>
                <a:latin typeface="Arial Black"/>
                <a:cs typeface="Arial Black"/>
              </a:rPr>
              <a:t>Koje </a:t>
            </a:r>
            <a:r>
              <a:rPr sz="4100" spc="-660" dirty="0">
                <a:solidFill>
                  <a:srgbClr val="353535"/>
                </a:solidFill>
                <a:latin typeface="Arial Black"/>
                <a:cs typeface="Arial Black"/>
              </a:rPr>
              <a:t>vrste </a:t>
            </a:r>
            <a:r>
              <a:rPr sz="4100" spc="-605" dirty="0">
                <a:solidFill>
                  <a:srgbClr val="353535"/>
                </a:solidFill>
                <a:latin typeface="Arial Black"/>
                <a:cs typeface="Arial Black"/>
              </a:rPr>
              <a:t>migranata  </a:t>
            </a:r>
            <a:r>
              <a:rPr sz="4100" spc="-560" dirty="0">
                <a:solidFill>
                  <a:srgbClr val="353535"/>
                </a:solidFill>
                <a:latin typeface="Arial Black"/>
                <a:cs typeface="Arial Black"/>
              </a:rPr>
              <a:t>poznajemo?</a:t>
            </a:r>
            <a:endParaRPr sz="41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614" y="79704"/>
            <a:ext cx="540512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140460" marR="5080" indent="-1127760">
              <a:lnSpc>
                <a:spcPts val="4320"/>
              </a:lnSpc>
              <a:spcBef>
                <a:spcPts val="640"/>
              </a:spcBef>
            </a:pPr>
            <a:r>
              <a:rPr sz="4000" b="1" spc="-30" dirty="0">
                <a:solidFill>
                  <a:srgbClr val="FFFFFF"/>
                </a:solidFill>
                <a:latin typeface="Caladea"/>
                <a:cs typeface="Caladea"/>
              </a:rPr>
              <a:t>Tražitelj </a:t>
            </a:r>
            <a:r>
              <a:rPr sz="4000" b="1" spc="-15" dirty="0">
                <a:solidFill>
                  <a:srgbClr val="FFFFFF"/>
                </a:solidFill>
                <a:latin typeface="Caladea"/>
                <a:cs typeface="Caladea"/>
              </a:rPr>
              <a:t>međunarodne  </a:t>
            </a:r>
            <a:r>
              <a:rPr sz="4000" b="1" spc="-10" dirty="0">
                <a:solidFill>
                  <a:srgbClr val="FFFFFF"/>
                </a:solidFill>
                <a:latin typeface="Caladea"/>
                <a:cs typeface="Caladea"/>
              </a:rPr>
              <a:t>zaštite </a:t>
            </a:r>
            <a:r>
              <a:rPr sz="4000" b="1" spc="-5" dirty="0">
                <a:solidFill>
                  <a:srgbClr val="FFFFFF"/>
                </a:solidFill>
                <a:latin typeface="Caladea"/>
                <a:cs typeface="Caladea"/>
              </a:rPr>
              <a:t>/</a:t>
            </a:r>
            <a:r>
              <a:rPr sz="4000" b="1" spc="-10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Caladea"/>
                <a:cs typeface="Caladea"/>
              </a:rPr>
              <a:t>azila</a:t>
            </a:r>
            <a:endParaRPr sz="4000">
              <a:latin typeface="Caladea"/>
              <a:cs typeface="Calade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76290" y="2094102"/>
            <a:ext cx="5784215" cy="398907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sz="2600" spc="-10" dirty="0">
                <a:solidFill>
                  <a:srgbClr val="FFFFFF"/>
                </a:solidFill>
                <a:latin typeface="Caladea"/>
                <a:cs typeface="Caladea"/>
              </a:rPr>
              <a:t>Stranac </a:t>
            </a:r>
            <a:r>
              <a:rPr sz="2600" dirty="0">
                <a:solidFill>
                  <a:srgbClr val="FFFFFF"/>
                </a:solidFill>
                <a:latin typeface="Caladea"/>
                <a:cs typeface="Caladea"/>
              </a:rPr>
              <a:t>ili osoba </a:t>
            </a:r>
            <a:r>
              <a:rPr sz="2600" spc="-5" dirty="0">
                <a:solidFill>
                  <a:srgbClr val="FFFFFF"/>
                </a:solidFill>
                <a:latin typeface="Caladea"/>
                <a:cs typeface="Caladea"/>
              </a:rPr>
              <a:t>bez </a:t>
            </a:r>
            <a:r>
              <a:rPr sz="2600" spc="-15" dirty="0">
                <a:solidFill>
                  <a:srgbClr val="FFFFFF"/>
                </a:solidFill>
                <a:latin typeface="Caladea"/>
                <a:cs typeface="Caladea"/>
              </a:rPr>
              <a:t>državljanstva  </a:t>
            </a:r>
            <a:r>
              <a:rPr sz="2600" spc="-10" dirty="0">
                <a:solidFill>
                  <a:srgbClr val="FFFFFF"/>
                </a:solidFill>
                <a:latin typeface="Caladea"/>
                <a:cs typeface="Caladea"/>
              </a:rPr>
              <a:t>koji/koja izrazi </a:t>
            </a:r>
            <a:r>
              <a:rPr sz="2600" dirty="0">
                <a:solidFill>
                  <a:srgbClr val="FFFFFF"/>
                </a:solidFill>
                <a:latin typeface="Caladea"/>
                <a:cs typeface="Caladea"/>
              </a:rPr>
              <a:t>namjeru za </a:t>
            </a:r>
            <a:r>
              <a:rPr sz="2600" spc="-5" dirty="0">
                <a:solidFill>
                  <a:srgbClr val="FFFFFF"/>
                </a:solidFill>
                <a:latin typeface="Caladea"/>
                <a:cs typeface="Caladea"/>
              </a:rPr>
              <a:t>podnošenjem  </a:t>
            </a:r>
            <a:r>
              <a:rPr sz="2600" spc="-10" dirty="0">
                <a:solidFill>
                  <a:srgbClr val="FFFFFF"/>
                </a:solidFill>
                <a:latin typeface="Caladea"/>
                <a:cs typeface="Caladea"/>
              </a:rPr>
              <a:t>zahtjeva </a:t>
            </a:r>
            <a:r>
              <a:rPr sz="2600" dirty="0">
                <a:solidFill>
                  <a:srgbClr val="FFFFFF"/>
                </a:solidFill>
                <a:latin typeface="Caladea"/>
                <a:cs typeface="Caladea"/>
              </a:rPr>
              <a:t>za </a:t>
            </a:r>
            <a:r>
              <a:rPr sz="2600" spc="-5" dirty="0">
                <a:solidFill>
                  <a:srgbClr val="FFFFFF"/>
                </a:solidFill>
                <a:latin typeface="Caladea"/>
                <a:cs typeface="Caladea"/>
              </a:rPr>
              <a:t>međunarodnu zaštitu, </a:t>
            </a:r>
            <a:r>
              <a:rPr sz="26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2600" spc="-35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2600" dirty="0">
                <a:solidFill>
                  <a:srgbClr val="FFFFFF"/>
                </a:solidFill>
                <a:latin typeface="Caladea"/>
                <a:cs typeface="Caladea"/>
              </a:rPr>
              <a:t>čiji</a:t>
            </a:r>
            <a:endParaRPr sz="2600">
              <a:latin typeface="Caladea"/>
              <a:cs typeface="Caladea"/>
            </a:endParaRPr>
          </a:p>
          <a:p>
            <a:pPr marL="12700">
              <a:lnSpc>
                <a:spcPts val="2760"/>
              </a:lnSpc>
            </a:pPr>
            <a:r>
              <a:rPr sz="2600" spc="-5" dirty="0">
                <a:solidFill>
                  <a:srgbClr val="FFFFFF"/>
                </a:solidFill>
                <a:latin typeface="Caladea"/>
                <a:cs typeface="Caladea"/>
              </a:rPr>
              <a:t>Zahtjev još nije</a:t>
            </a:r>
            <a:r>
              <a:rPr sz="2600" spc="-65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adea"/>
                <a:cs typeface="Caladea"/>
              </a:rPr>
              <a:t>odobren.</a:t>
            </a:r>
            <a:endParaRPr sz="2600">
              <a:latin typeface="Caladea"/>
              <a:cs typeface="Caladea"/>
            </a:endParaRPr>
          </a:p>
          <a:p>
            <a:pPr marL="12700">
              <a:lnSpc>
                <a:spcPts val="2965"/>
              </a:lnSpc>
              <a:spcBef>
                <a:spcPts val="2500"/>
              </a:spcBef>
            </a:pPr>
            <a:r>
              <a:rPr sz="2600" i="1" spc="-10" dirty="0">
                <a:solidFill>
                  <a:srgbClr val="FFFFFF"/>
                </a:solidFill>
                <a:latin typeface="Caladea"/>
                <a:cs typeface="Caladea"/>
              </a:rPr>
              <a:t>Proganjanje</a:t>
            </a:r>
            <a:r>
              <a:rPr sz="2600" i="1" spc="-30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2600" i="1" spc="-5" dirty="0">
                <a:solidFill>
                  <a:srgbClr val="FFFFFF"/>
                </a:solidFill>
                <a:latin typeface="Caladea"/>
                <a:cs typeface="Caladea"/>
              </a:rPr>
              <a:t>zbog:</a:t>
            </a:r>
            <a:endParaRPr sz="2600">
              <a:latin typeface="Caladea"/>
              <a:cs typeface="Caladea"/>
            </a:endParaRPr>
          </a:p>
          <a:p>
            <a:pPr marL="12700">
              <a:lnSpc>
                <a:spcPts val="2810"/>
              </a:lnSpc>
            </a:pPr>
            <a:r>
              <a:rPr sz="2350" spc="-10" dirty="0">
                <a:solidFill>
                  <a:srgbClr val="FFFFFF"/>
                </a:solidFill>
                <a:latin typeface="Caladea"/>
                <a:cs typeface="Caladea"/>
              </a:rPr>
              <a:t>-</a:t>
            </a:r>
            <a:r>
              <a:rPr sz="2600" spc="-10" dirty="0">
                <a:solidFill>
                  <a:srgbClr val="FFFFFF"/>
                </a:solidFill>
                <a:latin typeface="Caladea"/>
                <a:cs typeface="Caladea"/>
              </a:rPr>
              <a:t>Rase</a:t>
            </a:r>
            <a:endParaRPr sz="2600">
              <a:latin typeface="Caladea"/>
              <a:cs typeface="Caladea"/>
            </a:endParaRPr>
          </a:p>
          <a:p>
            <a:pPr marL="12700">
              <a:lnSpc>
                <a:spcPts val="2810"/>
              </a:lnSpc>
            </a:pPr>
            <a:r>
              <a:rPr sz="2350" spc="-5" dirty="0">
                <a:solidFill>
                  <a:srgbClr val="FFFFFF"/>
                </a:solidFill>
                <a:latin typeface="Caladea"/>
                <a:cs typeface="Caladea"/>
              </a:rPr>
              <a:t>-</a:t>
            </a:r>
            <a:r>
              <a:rPr sz="2600" spc="-5" dirty="0">
                <a:solidFill>
                  <a:srgbClr val="FFFFFF"/>
                </a:solidFill>
                <a:latin typeface="Caladea"/>
                <a:cs typeface="Caladea"/>
              </a:rPr>
              <a:t>Vjere</a:t>
            </a:r>
            <a:endParaRPr sz="2600">
              <a:latin typeface="Caladea"/>
              <a:cs typeface="Caladea"/>
            </a:endParaRPr>
          </a:p>
          <a:p>
            <a:pPr marL="12700">
              <a:lnSpc>
                <a:spcPts val="2810"/>
              </a:lnSpc>
            </a:pPr>
            <a:r>
              <a:rPr sz="2350" dirty="0">
                <a:solidFill>
                  <a:srgbClr val="FFFFFF"/>
                </a:solidFill>
                <a:latin typeface="Caladea"/>
                <a:cs typeface="Caladea"/>
              </a:rPr>
              <a:t>-</a:t>
            </a:r>
            <a:r>
              <a:rPr sz="2600" dirty="0">
                <a:solidFill>
                  <a:srgbClr val="FFFFFF"/>
                </a:solidFill>
                <a:latin typeface="Caladea"/>
                <a:cs typeface="Caladea"/>
              </a:rPr>
              <a:t>Nacionalne</a:t>
            </a:r>
            <a:r>
              <a:rPr sz="2600" spc="-25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adea"/>
                <a:cs typeface="Caladea"/>
              </a:rPr>
              <a:t>pripadnosti</a:t>
            </a:r>
            <a:endParaRPr sz="2600">
              <a:latin typeface="Caladea"/>
              <a:cs typeface="Caladea"/>
            </a:endParaRPr>
          </a:p>
          <a:p>
            <a:pPr marL="12700">
              <a:lnSpc>
                <a:spcPts val="2810"/>
              </a:lnSpc>
            </a:pPr>
            <a:r>
              <a:rPr sz="2350" spc="-5" dirty="0">
                <a:solidFill>
                  <a:srgbClr val="FFFFFF"/>
                </a:solidFill>
                <a:latin typeface="Caladea"/>
                <a:cs typeface="Caladea"/>
              </a:rPr>
              <a:t>-</a:t>
            </a:r>
            <a:r>
              <a:rPr sz="2600" spc="-5" dirty="0">
                <a:solidFill>
                  <a:srgbClr val="FFFFFF"/>
                </a:solidFill>
                <a:latin typeface="Caladea"/>
                <a:cs typeface="Caladea"/>
              </a:rPr>
              <a:t>Pripadnosti određenoj društvenoj</a:t>
            </a:r>
            <a:r>
              <a:rPr sz="2600" spc="-105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adea"/>
                <a:cs typeface="Caladea"/>
              </a:rPr>
              <a:t>grupi</a:t>
            </a:r>
            <a:endParaRPr sz="2600">
              <a:latin typeface="Caladea"/>
              <a:cs typeface="Caladea"/>
            </a:endParaRPr>
          </a:p>
          <a:p>
            <a:pPr marL="12700">
              <a:lnSpc>
                <a:spcPts val="2965"/>
              </a:lnSpc>
            </a:pPr>
            <a:r>
              <a:rPr sz="2350" spc="-10" dirty="0">
                <a:solidFill>
                  <a:srgbClr val="FFFFFF"/>
                </a:solidFill>
                <a:latin typeface="Caladea"/>
                <a:cs typeface="Caladea"/>
              </a:rPr>
              <a:t>-</a:t>
            </a:r>
            <a:r>
              <a:rPr sz="2600" spc="-10" dirty="0">
                <a:solidFill>
                  <a:srgbClr val="FFFFFF"/>
                </a:solidFill>
                <a:latin typeface="Caladea"/>
                <a:cs typeface="Caladea"/>
              </a:rPr>
              <a:t>Političkog</a:t>
            </a:r>
            <a:r>
              <a:rPr sz="2600" spc="-20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2600" dirty="0">
                <a:solidFill>
                  <a:srgbClr val="FFFFFF"/>
                </a:solidFill>
                <a:latin typeface="Caladea"/>
                <a:cs typeface="Caladea"/>
              </a:rPr>
              <a:t>mišljenja</a:t>
            </a:r>
            <a:endParaRPr sz="26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300" y="2606167"/>
            <a:ext cx="4476750" cy="1275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100" spc="-745" dirty="0">
                <a:solidFill>
                  <a:srgbClr val="353535"/>
                </a:solidFill>
                <a:latin typeface="Arial Black"/>
                <a:cs typeface="Arial Black"/>
              </a:rPr>
              <a:t>Koje </a:t>
            </a:r>
            <a:r>
              <a:rPr sz="4100" spc="-660" dirty="0">
                <a:solidFill>
                  <a:srgbClr val="353535"/>
                </a:solidFill>
                <a:latin typeface="Arial Black"/>
                <a:cs typeface="Arial Black"/>
              </a:rPr>
              <a:t>vrste </a:t>
            </a:r>
            <a:r>
              <a:rPr sz="4100" spc="-605" dirty="0">
                <a:solidFill>
                  <a:srgbClr val="353535"/>
                </a:solidFill>
                <a:latin typeface="Arial Black"/>
                <a:cs typeface="Arial Black"/>
              </a:rPr>
              <a:t>migranata  </a:t>
            </a:r>
            <a:r>
              <a:rPr sz="4100" spc="-560" dirty="0">
                <a:solidFill>
                  <a:srgbClr val="353535"/>
                </a:solidFill>
                <a:latin typeface="Arial Black"/>
                <a:cs typeface="Arial Black"/>
              </a:rPr>
              <a:t>poznajemo?</a:t>
            </a:r>
            <a:endParaRPr sz="41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56906" y="354583"/>
            <a:ext cx="22574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FFFFFF"/>
                </a:solidFill>
                <a:latin typeface="Caladea"/>
                <a:cs typeface="Caladea"/>
              </a:rPr>
              <a:t>Izbjeglica</a:t>
            </a:r>
            <a:endParaRPr sz="4000">
              <a:latin typeface="Caladea"/>
              <a:cs typeface="Calade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76925" y="1736800"/>
            <a:ext cx="5979795" cy="423672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485775">
              <a:lnSpc>
                <a:spcPts val="2810"/>
              </a:lnSpc>
              <a:spcBef>
                <a:spcPts val="455"/>
              </a:spcBef>
            </a:pPr>
            <a:r>
              <a:rPr sz="2600" spc="-350" dirty="0">
                <a:solidFill>
                  <a:srgbClr val="FFFFFF"/>
                </a:solidFill>
                <a:latin typeface="Arial Black"/>
                <a:cs typeface="Arial Black"/>
              </a:rPr>
              <a:t>Osoba </a:t>
            </a:r>
            <a:r>
              <a:rPr sz="2600" spc="-355" dirty="0">
                <a:solidFill>
                  <a:srgbClr val="FFFFFF"/>
                </a:solidFill>
                <a:latin typeface="Arial Black"/>
                <a:cs typeface="Arial Black"/>
              </a:rPr>
              <a:t>kojoj </a:t>
            </a:r>
            <a:r>
              <a:rPr sz="2600" spc="-370" dirty="0">
                <a:solidFill>
                  <a:srgbClr val="FFFFFF"/>
                </a:solidFill>
                <a:latin typeface="Arial Black"/>
                <a:cs typeface="Arial Black"/>
              </a:rPr>
              <a:t>je </a:t>
            </a:r>
            <a:r>
              <a:rPr sz="2600" spc="-330" dirty="0">
                <a:solidFill>
                  <a:srgbClr val="FFFFFF"/>
                </a:solidFill>
                <a:latin typeface="Arial Black"/>
                <a:cs typeface="Arial Black"/>
              </a:rPr>
              <a:t>odobrena </a:t>
            </a:r>
            <a:r>
              <a:rPr sz="2600" spc="-365" dirty="0">
                <a:solidFill>
                  <a:srgbClr val="FFFFFF"/>
                </a:solidFill>
                <a:latin typeface="Arial Black"/>
                <a:cs typeface="Arial Black"/>
              </a:rPr>
              <a:t>međunarodna  </a:t>
            </a:r>
            <a:r>
              <a:rPr sz="2600" spc="-400" dirty="0">
                <a:solidFill>
                  <a:srgbClr val="FFFFFF"/>
                </a:solidFill>
                <a:latin typeface="Arial Black"/>
                <a:cs typeface="Arial Black"/>
              </a:rPr>
              <a:t>zaštita </a:t>
            </a:r>
            <a:r>
              <a:rPr sz="2600" spc="-34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2600" spc="-300" dirty="0">
                <a:solidFill>
                  <a:srgbClr val="FFFFFF"/>
                </a:solidFill>
                <a:latin typeface="Arial Black"/>
                <a:cs typeface="Arial Black"/>
              </a:rPr>
              <a:t>drugoj</a:t>
            </a:r>
            <a:r>
              <a:rPr sz="2600" spc="-2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600" spc="-340" dirty="0">
                <a:solidFill>
                  <a:srgbClr val="FFFFFF"/>
                </a:solidFill>
                <a:latin typeface="Arial Black"/>
                <a:cs typeface="Arial Black"/>
              </a:rPr>
              <a:t>zemlji.</a:t>
            </a:r>
            <a:endParaRPr sz="2600">
              <a:latin typeface="Arial Black"/>
              <a:cs typeface="Arial Black"/>
            </a:endParaRPr>
          </a:p>
          <a:p>
            <a:pPr marL="12700" marR="5080">
              <a:lnSpc>
                <a:spcPct val="90000"/>
              </a:lnSpc>
              <a:spcBef>
                <a:spcPts val="1905"/>
              </a:spcBef>
            </a:pPr>
            <a:r>
              <a:rPr sz="2600" spc="-305" dirty="0">
                <a:solidFill>
                  <a:srgbClr val="FFFFFF"/>
                </a:solidFill>
                <a:latin typeface="Arial Black"/>
                <a:cs typeface="Arial Black"/>
              </a:rPr>
              <a:t>Zbog </a:t>
            </a:r>
            <a:r>
              <a:rPr sz="2600" spc="-365" dirty="0">
                <a:solidFill>
                  <a:srgbClr val="FFFFFF"/>
                </a:solidFill>
                <a:latin typeface="Arial Black"/>
                <a:cs typeface="Arial Black"/>
              </a:rPr>
              <a:t>osnovanog </a:t>
            </a:r>
            <a:r>
              <a:rPr sz="2600" spc="-420" dirty="0">
                <a:solidFill>
                  <a:srgbClr val="FFFFFF"/>
                </a:solidFill>
                <a:latin typeface="Arial Black"/>
                <a:cs typeface="Arial Black"/>
              </a:rPr>
              <a:t>straha </a:t>
            </a:r>
            <a:r>
              <a:rPr sz="2600" spc="-275" dirty="0">
                <a:solidFill>
                  <a:srgbClr val="FFFFFF"/>
                </a:solidFill>
                <a:latin typeface="Arial Black"/>
                <a:cs typeface="Arial Black"/>
              </a:rPr>
              <a:t>od </a:t>
            </a:r>
            <a:r>
              <a:rPr sz="2600" spc="-355" dirty="0">
                <a:solidFill>
                  <a:srgbClr val="FFFFFF"/>
                </a:solidFill>
                <a:latin typeface="Arial Black"/>
                <a:cs typeface="Arial Black"/>
              </a:rPr>
              <a:t>proganjanja  </a:t>
            </a:r>
            <a:r>
              <a:rPr sz="2600" spc="-265" dirty="0">
                <a:solidFill>
                  <a:srgbClr val="FFFFFF"/>
                </a:solidFill>
                <a:latin typeface="Arial Black"/>
                <a:cs typeface="Arial Black"/>
              </a:rPr>
              <a:t>zbog </a:t>
            </a:r>
            <a:r>
              <a:rPr sz="2600" spc="-409" dirty="0">
                <a:solidFill>
                  <a:srgbClr val="FFFFFF"/>
                </a:solidFill>
                <a:latin typeface="Arial Black"/>
                <a:cs typeface="Arial Black"/>
              </a:rPr>
              <a:t>svoje rase, </a:t>
            </a:r>
            <a:r>
              <a:rPr sz="2600" spc="-370" dirty="0">
                <a:solidFill>
                  <a:srgbClr val="FFFFFF"/>
                </a:solidFill>
                <a:latin typeface="Arial Black"/>
                <a:cs typeface="Arial Black"/>
              </a:rPr>
              <a:t>vjere, </a:t>
            </a:r>
            <a:r>
              <a:rPr sz="2600" spc="-385" dirty="0">
                <a:solidFill>
                  <a:srgbClr val="FFFFFF"/>
                </a:solidFill>
                <a:latin typeface="Arial Black"/>
                <a:cs typeface="Arial Black"/>
              </a:rPr>
              <a:t>nacionalnosti,  </a:t>
            </a:r>
            <a:r>
              <a:rPr sz="2600" spc="-350" dirty="0">
                <a:solidFill>
                  <a:srgbClr val="FFFFFF"/>
                </a:solidFill>
                <a:latin typeface="Arial Black"/>
                <a:cs typeface="Arial Black"/>
              </a:rPr>
              <a:t>pripadnosti </a:t>
            </a:r>
            <a:r>
              <a:rPr sz="2600" spc="-330" dirty="0">
                <a:solidFill>
                  <a:srgbClr val="FFFFFF"/>
                </a:solidFill>
                <a:latin typeface="Arial Black"/>
                <a:cs typeface="Arial Black"/>
              </a:rPr>
              <a:t>određenoj </a:t>
            </a:r>
            <a:r>
              <a:rPr sz="2600" spc="-370" dirty="0">
                <a:solidFill>
                  <a:srgbClr val="FFFFFF"/>
                </a:solidFill>
                <a:latin typeface="Arial Black"/>
                <a:cs typeface="Arial Black"/>
              </a:rPr>
              <a:t>društvenoj </a:t>
            </a:r>
            <a:r>
              <a:rPr sz="2600" spc="-310" dirty="0">
                <a:solidFill>
                  <a:srgbClr val="FFFFFF"/>
                </a:solidFill>
                <a:latin typeface="Arial Black"/>
                <a:cs typeface="Arial Black"/>
              </a:rPr>
              <a:t>grupi </a:t>
            </a:r>
            <a:r>
              <a:rPr sz="2600" spc="-335" dirty="0">
                <a:solidFill>
                  <a:srgbClr val="FFFFFF"/>
                </a:solidFill>
                <a:latin typeface="Arial Black"/>
                <a:cs typeface="Arial Black"/>
              </a:rPr>
              <a:t>ili  </a:t>
            </a:r>
            <a:r>
              <a:rPr sz="2600" spc="-270" dirty="0">
                <a:solidFill>
                  <a:srgbClr val="FFFFFF"/>
                </a:solidFill>
                <a:latin typeface="Arial Black"/>
                <a:cs typeface="Arial Black"/>
              </a:rPr>
              <a:t>zbog </a:t>
            </a:r>
            <a:r>
              <a:rPr sz="2600" spc="-365" dirty="0">
                <a:solidFill>
                  <a:srgbClr val="FFFFFF"/>
                </a:solidFill>
                <a:latin typeface="Arial Black"/>
                <a:cs typeface="Arial Black"/>
              </a:rPr>
              <a:t>političkog </a:t>
            </a:r>
            <a:r>
              <a:rPr sz="2600" spc="-400" dirty="0">
                <a:solidFill>
                  <a:srgbClr val="FFFFFF"/>
                </a:solidFill>
                <a:latin typeface="Arial Black"/>
                <a:cs typeface="Arial Black"/>
              </a:rPr>
              <a:t>mišljenja </a:t>
            </a:r>
            <a:r>
              <a:rPr sz="2600" spc="-385" dirty="0">
                <a:solidFill>
                  <a:srgbClr val="FFFFFF"/>
                </a:solidFill>
                <a:latin typeface="Arial Black"/>
                <a:cs typeface="Arial Black"/>
              </a:rPr>
              <a:t>ne </a:t>
            </a:r>
            <a:r>
              <a:rPr sz="2600" spc="-340" dirty="0">
                <a:solidFill>
                  <a:srgbClr val="FFFFFF"/>
                </a:solidFill>
                <a:latin typeface="Arial Black"/>
                <a:cs typeface="Arial Black"/>
              </a:rPr>
              <a:t>može, </a:t>
            </a:r>
            <a:r>
              <a:rPr sz="2600" spc="-335" dirty="0">
                <a:solidFill>
                  <a:srgbClr val="FFFFFF"/>
                </a:solidFill>
                <a:latin typeface="Arial Black"/>
                <a:cs typeface="Arial Black"/>
              </a:rPr>
              <a:t>ili </a:t>
            </a:r>
            <a:r>
              <a:rPr sz="2600" spc="-505" dirty="0">
                <a:solidFill>
                  <a:srgbClr val="FFFFFF"/>
                </a:solidFill>
                <a:latin typeface="Arial Black"/>
                <a:cs typeface="Arial Black"/>
              </a:rPr>
              <a:t>se  </a:t>
            </a:r>
            <a:r>
              <a:rPr sz="2600" spc="-270" dirty="0">
                <a:solidFill>
                  <a:srgbClr val="FFFFFF"/>
                </a:solidFill>
                <a:latin typeface="Arial Black"/>
                <a:cs typeface="Arial Black"/>
              </a:rPr>
              <a:t>zbog </a:t>
            </a:r>
            <a:r>
              <a:rPr sz="2600" spc="-310" dirty="0">
                <a:solidFill>
                  <a:srgbClr val="FFFFFF"/>
                </a:solidFill>
                <a:latin typeface="Arial Black"/>
                <a:cs typeface="Arial Black"/>
              </a:rPr>
              <a:t>tog </a:t>
            </a:r>
            <a:r>
              <a:rPr sz="2600" spc="-425" dirty="0">
                <a:solidFill>
                  <a:srgbClr val="FFFFFF"/>
                </a:solidFill>
                <a:latin typeface="Arial Black"/>
                <a:cs typeface="Arial Black"/>
              </a:rPr>
              <a:t>straha </a:t>
            </a:r>
            <a:r>
              <a:rPr sz="2600" spc="-385" dirty="0">
                <a:solidFill>
                  <a:srgbClr val="FFFFFF"/>
                </a:solidFill>
                <a:latin typeface="Arial Black"/>
                <a:cs typeface="Arial Black"/>
              </a:rPr>
              <a:t>ne </a:t>
            </a:r>
            <a:r>
              <a:rPr sz="2600" spc="-335" dirty="0">
                <a:solidFill>
                  <a:srgbClr val="FFFFFF"/>
                </a:solidFill>
                <a:latin typeface="Arial Black"/>
                <a:cs typeface="Arial Black"/>
              </a:rPr>
              <a:t>želi </a:t>
            </a:r>
            <a:r>
              <a:rPr sz="2600" spc="-415" dirty="0">
                <a:solidFill>
                  <a:srgbClr val="FFFFFF"/>
                </a:solidFill>
                <a:latin typeface="Arial Black"/>
                <a:cs typeface="Arial Black"/>
              </a:rPr>
              <a:t>staviti </a:t>
            </a:r>
            <a:r>
              <a:rPr sz="2600" spc="-275" dirty="0">
                <a:solidFill>
                  <a:srgbClr val="FFFFFF"/>
                </a:solidFill>
                <a:latin typeface="Arial Black"/>
                <a:cs typeface="Arial Black"/>
              </a:rPr>
              <a:t>pod </a:t>
            </a:r>
            <a:r>
              <a:rPr sz="2600" spc="-390" dirty="0">
                <a:solidFill>
                  <a:srgbClr val="FFFFFF"/>
                </a:solidFill>
                <a:latin typeface="Arial Black"/>
                <a:cs typeface="Arial Black"/>
              </a:rPr>
              <a:t>zaštitu  </a:t>
            </a:r>
            <a:r>
              <a:rPr sz="2600" spc="-375" dirty="0">
                <a:solidFill>
                  <a:srgbClr val="FFFFFF"/>
                </a:solidFill>
                <a:latin typeface="Arial Black"/>
                <a:cs typeface="Arial Black"/>
              </a:rPr>
              <a:t>dotične </a:t>
            </a:r>
            <a:r>
              <a:rPr sz="2600" spc="-330" dirty="0">
                <a:solidFill>
                  <a:srgbClr val="FFFFFF"/>
                </a:solidFill>
                <a:latin typeface="Arial Black"/>
                <a:cs typeface="Arial Black"/>
              </a:rPr>
              <a:t>države; </a:t>
            </a:r>
            <a:r>
              <a:rPr sz="2600" spc="-335" dirty="0">
                <a:solidFill>
                  <a:srgbClr val="FFFFFF"/>
                </a:solidFill>
                <a:latin typeface="Arial Black"/>
                <a:cs typeface="Arial Black"/>
              </a:rPr>
              <a:t>ili </a:t>
            </a:r>
            <a:r>
              <a:rPr sz="2600" spc="-375" dirty="0">
                <a:solidFill>
                  <a:srgbClr val="FFFFFF"/>
                </a:solidFill>
                <a:latin typeface="Arial Black"/>
                <a:cs typeface="Arial Black"/>
              </a:rPr>
              <a:t>osoba </a:t>
            </a:r>
            <a:r>
              <a:rPr sz="2600" spc="-315" dirty="0">
                <a:solidFill>
                  <a:srgbClr val="FFFFFF"/>
                </a:solidFill>
                <a:latin typeface="Arial Black"/>
                <a:cs typeface="Arial Black"/>
              </a:rPr>
              <a:t>bez </a:t>
            </a:r>
            <a:r>
              <a:rPr sz="2600" spc="-375" dirty="0">
                <a:solidFill>
                  <a:srgbClr val="FFFFFF"/>
                </a:solidFill>
                <a:latin typeface="Arial Black"/>
                <a:cs typeface="Arial Black"/>
              </a:rPr>
              <a:t>državljanstva  </a:t>
            </a:r>
            <a:r>
              <a:rPr sz="2600" spc="-409" dirty="0">
                <a:solidFill>
                  <a:srgbClr val="FFFFFF"/>
                </a:solidFill>
                <a:latin typeface="Arial Black"/>
                <a:cs typeface="Arial Black"/>
              </a:rPr>
              <a:t>koja </a:t>
            </a:r>
            <a:r>
              <a:rPr sz="2600" spc="-505" dirty="0">
                <a:solidFill>
                  <a:srgbClr val="FFFFFF"/>
                </a:solidFill>
                <a:latin typeface="Arial Black"/>
                <a:cs typeface="Arial Black"/>
              </a:rPr>
              <a:t>se </a:t>
            </a:r>
            <a:r>
              <a:rPr sz="2600" spc="-365" dirty="0">
                <a:solidFill>
                  <a:srgbClr val="FFFFFF"/>
                </a:solidFill>
                <a:latin typeface="Arial Black"/>
                <a:cs typeface="Arial Black"/>
              </a:rPr>
              <a:t>nalazi </a:t>
            </a:r>
            <a:r>
              <a:rPr sz="2600" spc="-360" dirty="0">
                <a:solidFill>
                  <a:srgbClr val="FFFFFF"/>
                </a:solidFill>
                <a:latin typeface="Arial Black"/>
                <a:cs typeface="Arial Black"/>
              </a:rPr>
              <a:t>izvan </a:t>
            </a:r>
            <a:r>
              <a:rPr sz="2600" spc="-370" dirty="0">
                <a:solidFill>
                  <a:srgbClr val="FFFFFF"/>
                </a:solidFill>
                <a:latin typeface="Arial Black"/>
                <a:cs typeface="Arial Black"/>
              </a:rPr>
              <a:t>zemlje </a:t>
            </a:r>
            <a:r>
              <a:rPr sz="2600" spc="-320" dirty="0">
                <a:solidFill>
                  <a:srgbClr val="FFFFFF"/>
                </a:solidFill>
                <a:latin typeface="Arial Black"/>
                <a:cs typeface="Arial Black"/>
              </a:rPr>
              <a:t>prethodnog  </a:t>
            </a:r>
            <a:r>
              <a:rPr sz="2600" spc="-380" dirty="0">
                <a:solidFill>
                  <a:srgbClr val="FFFFFF"/>
                </a:solidFill>
                <a:latin typeface="Arial Black"/>
                <a:cs typeface="Arial Black"/>
              </a:rPr>
              <a:t>boravišta, </a:t>
            </a:r>
            <a:r>
              <a:rPr sz="2600" spc="-450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2600" spc="-409" dirty="0">
                <a:solidFill>
                  <a:srgbClr val="FFFFFF"/>
                </a:solidFill>
                <a:latin typeface="Arial Black"/>
                <a:cs typeface="Arial Black"/>
              </a:rPr>
              <a:t>koja </a:t>
            </a:r>
            <a:r>
              <a:rPr sz="2600" spc="-505" dirty="0">
                <a:solidFill>
                  <a:srgbClr val="FFFFFF"/>
                </a:solidFill>
                <a:latin typeface="Arial Black"/>
                <a:cs typeface="Arial Black"/>
              </a:rPr>
              <a:t>se </a:t>
            </a:r>
            <a:r>
              <a:rPr sz="2600" spc="-385" dirty="0">
                <a:solidFill>
                  <a:srgbClr val="FFFFFF"/>
                </a:solidFill>
                <a:latin typeface="Arial Black"/>
                <a:cs typeface="Arial Black"/>
              </a:rPr>
              <a:t>ne </a:t>
            </a:r>
            <a:r>
              <a:rPr sz="2600" spc="-350" dirty="0">
                <a:solidFill>
                  <a:srgbClr val="FFFFFF"/>
                </a:solidFill>
                <a:latin typeface="Arial Black"/>
                <a:cs typeface="Arial Black"/>
              </a:rPr>
              <a:t>može </a:t>
            </a:r>
            <a:r>
              <a:rPr sz="2600" spc="-335" dirty="0">
                <a:solidFill>
                  <a:srgbClr val="FFFFFF"/>
                </a:solidFill>
                <a:latin typeface="Arial Black"/>
                <a:cs typeface="Arial Black"/>
              </a:rPr>
              <a:t>ili </a:t>
            </a:r>
            <a:r>
              <a:rPr sz="2600" spc="-505" dirty="0">
                <a:solidFill>
                  <a:srgbClr val="FFFFFF"/>
                </a:solidFill>
                <a:latin typeface="Arial Black"/>
                <a:cs typeface="Arial Black"/>
              </a:rPr>
              <a:t>se </a:t>
            </a:r>
            <a:r>
              <a:rPr sz="2600" spc="-265" dirty="0">
                <a:solidFill>
                  <a:srgbClr val="FFFFFF"/>
                </a:solidFill>
                <a:latin typeface="Arial Black"/>
                <a:cs typeface="Arial Black"/>
              </a:rPr>
              <a:t>zbog </a:t>
            </a:r>
            <a:r>
              <a:rPr sz="2600" spc="-310" dirty="0">
                <a:solidFill>
                  <a:srgbClr val="FFFFFF"/>
                </a:solidFill>
                <a:latin typeface="Arial Black"/>
                <a:cs typeface="Arial Black"/>
              </a:rPr>
              <a:t>tog  </a:t>
            </a:r>
            <a:r>
              <a:rPr sz="2600" spc="-420" dirty="0">
                <a:solidFill>
                  <a:srgbClr val="FFFFFF"/>
                </a:solidFill>
                <a:latin typeface="Arial Black"/>
                <a:cs typeface="Arial Black"/>
              </a:rPr>
              <a:t>straha </a:t>
            </a:r>
            <a:r>
              <a:rPr sz="2600" spc="-385" dirty="0">
                <a:solidFill>
                  <a:srgbClr val="FFFFFF"/>
                </a:solidFill>
                <a:latin typeface="Arial Black"/>
                <a:cs typeface="Arial Black"/>
              </a:rPr>
              <a:t>ne </a:t>
            </a:r>
            <a:r>
              <a:rPr sz="2600" spc="-330" dirty="0">
                <a:solidFill>
                  <a:srgbClr val="FFFFFF"/>
                </a:solidFill>
                <a:latin typeface="Arial Black"/>
                <a:cs typeface="Arial Black"/>
              </a:rPr>
              <a:t>želi </a:t>
            </a:r>
            <a:r>
              <a:rPr sz="2600" spc="-375" dirty="0">
                <a:solidFill>
                  <a:srgbClr val="FFFFFF"/>
                </a:solidFill>
                <a:latin typeface="Arial Black"/>
                <a:cs typeface="Arial Black"/>
              </a:rPr>
              <a:t>vratiti </a:t>
            </a:r>
            <a:r>
              <a:rPr sz="2600" spc="-34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2600" spc="-365" dirty="0">
                <a:solidFill>
                  <a:srgbClr val="FFFFFF"/>
                </a:solidFill>
                <a:latin typeface="Arial Black"/>
                <a:cs typeface="Arial Black"/>
              </a:rPr>
              <a:t>tu</a:t>
            </a:r>
            <a:r>
              <a:rPr sz="2600" spc="-5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600" spc="-320" dirty="0">
                <a:solidFill>
                  <a:srgbClr val="FFFFFF"/>
                </a:solidFill>
                <a:latin typeface="Arial Black"/>
                <a:cs typeface="Arial Black"/>
              </a:rPr>
              <a:t>državu.</a:t>
            </a:r>
            <a:endParaRPr sz="2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300" y="2606167"/>
            <a:ext cx="4476750" cy="1275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100" spc="-745" dirty="0">
                <a:solidFill>
                  <a:srgbClr val="353535"/>
                </a:solidFill>
                <a:latin typeface="Arial Black"/>
                <a:cs typeface="Arial Black"/>
              </a:rPr>
              <a:t>Koje </a:t>
            </a:r>
            <a:r>
              <a:rPr sz="4100" spc="-660" dirty="0">
                <a:solidFill>
                  <a:srgbClr val="353535"/>
                </a:solidFill>
                <a:latin typeface="Arial Black"/>
                <a:cs typeface="Arial Black"/>
              </a:rPr>
              <a:t>vrste </a:t>
            </a:r>
            <a:r>
              <a:rPr sz="4100" spc="-605" dirty="0">
                <a:solidFill>
                  <a:srgbClr val="353535"/>
                </a:solidFill>
                <a:latin typeface="Arial Black"/>
                <a:cs typeface="Arial Black"/>
              </a:rPr>
              <a:t>migranata  </a:t>
            </a:r>
            <a:r>
              <a:rPr sz="4100" spc="-560" dirty="0">
                <a:solidFill>
                  <a:srgbClr val="353535"/>
                </a:solidFill>
                <a:latin typeface="Arial Black"/>
                <a:cs typeface="Arial Black"/>
              </a:rPr>
              <a:t>poznajemo?</a:t>
            </a:r>
            <a:endParaRPr sz="41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07938" y="354583"/>
            <a:ext cx="55530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5" dirty="0">
                <a:solidFill>
                  <a:srgbClr val="FFFFFF"/>
                </a:solidFill>
                <a:latin typeface="Caladea"/>
                <a:cs typeface="Caladea"/>
              </a:rPr>
              <a:t>Interno raseljena</a:t>
            </a:r>
            <a:r>
              <a:rPr sz="4000" b="1" spc="10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Caladea"/>
                <a:cs typeface="Caladea"/>
              </a:rPr>
              <a:t>osoba</a:t>
            </a:r>
            <a:endParaRPr sz="4000">
              <a:latin typeface="Caladea"/>
              <a:cs typeface="Calade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76925" y="1725294"/>
            <a:ext cx="5810885" cy="270891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135255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solidFill>
                  <a:srgbClr val="FFFFFF"/>
                </a:solidFill>
                <a:latin typeface="Caladea"/>
                <a:cs typeface="Caladea"/>
              </a:rPr>
              <a:t>Osoba </a:t>
            </a:r>
            <a:r>
              <a:rPr sz="3200" spc="-20" dirty="0">
                <a:solidFill>
                  <a:srgbClr val="FFFFFF"/>
                </a:solidFill>
                <a:latin typeface="Caladea"/>
                <a:cs typeface="Caladea"/>
              </a:rPr>
              <a:t>koja </a:t>
            </a:r>
            <a:r>
              <a:rPr sz="3200" spc="-5" dirty="0">
                <a:solidFill>
                  <a:srgbClr val="FFFFFF"/>
                </a:solidFill>
                <a:latin typeface="Caladea"/>
                <a:cs typeface="Caladea"/>
              </a:rPr>
              <a:t>je prisiljena napustiti  </a:t>
            </a:r>
            <a:r>
              <a:rPr sz="3200" spc="-20" dirty="0">
                <a:solidFill>
                  <a:srgbClr val="FFFFFF"/>
                </a:solidFill>
                <a:latin typeface="Caladea"/>
                <a:cs typeface="Caladea"/>
              </a:rPr>
              <a:t>svoj </a:t>
            </a:r>
            <a:r>
              <a:rPr sz="3200" dirty="0">
                <a:solidFill>
                  <a:srgbClr val="FFFFFF"/>
                </a:solidFill>
                <a:latin typeface="Caladea"/>
                <a:cs typeface="Caladea"/>
              </a:rPr>
              <a:t>dom </a:t>
            </a:r>
            <a:r>
              <a:rPr sz="3200" spc="-20" dirty="0">
                <a:solidFill>
                  <a:srgbClr val="FFFFFF"/>
                </a:solidFill>
                <a:latin typeface="Caladea"/>
                <a:cs typeface="Caladea"/>
              </a:rPr>
              <a:t>radi rata,</a:t>
            </a:r>
            <a:r>
              <a:rPr sz="3200" spc="-5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adea"/>
                <a:cs typeface="Caladea"/>
              </a:rPr>
              <a:t>sukoba,</a:t>
            </a:r>
            <a:endParaRPr sz="3200">
              <a:latin typeface="Caladea"/>
              <a:cs typeface="Caladea"/>
            </a:endParaRPr>
          </a:p>
          <a:p>
            <a:pPr marL="12700">
              <a:lnSpc>
                <a:spcPts val="3210"/>
              </a:lnSpc>
            </a:pPr>
            <a:r>
              <a:rPr sz="3200" spc="-10" dirty="0">
                <a:solidFill>
                  <a:srgbClr val="FFFFFF"/>
                </a:solidFill>
                <a:latin typeface="Caladea"/>
                <a:cs typeface="Caladea"/>
              </a:rPr>
              <a:t>prirodnih </a:t>
            </a:r>
            <a:r>
              <a:rPr sz="3200" dirty="0">
                <a:solidFill>
                  <a:srgbClr val="FFFFFF"/>
                </a:solidFill>
                <a:latin typeface="Caladea"/>
                <a:cs typeface="Caladea"/>
              </a:rPr>
              <a:t>ili </a:t>
            </a:r>
            <a:r>
              <a:rPr sz="3200" spc="-10" dirty="0">
                <a:solidFill>
                  <a:srgbClr val="FFFFFF"/>
                </a:solidFill>
                <a:latin typeface="Caladea"/>
                <a:cs typeface="Caladea"/>
              </a:rPr>
              <a:t>ekoloških</a:t>
            </a:r>
            <a:r>
              <a:rPr sz="3200" spc="-25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adea"/>
                <a:cs typeface="Caladea"/>
              </a:rPr>
              <a:t>katastrofa,</a:t>
            </a:r>
            <a:endParaRPr sz="3200">
              <a:latin typeface="Caladea"/>
              <a:cs typeface="Caladea"/>
            </a:endParaRPr>
          </a:p>
          <a:p>
            <a:pPr marL="12700" marR="560705">
              <a:lnSpc>
                <a:spcPct val="90000"/>
              </a:lnSpc>
              <a:spcBef>
                <a:spcPts val="190"/>
              </a:spcBef>
            </a:pPr>
            <a:r>
              <a:rPr sz="3200" spc="-5" dirty="0">
                <a:solidFill>
                  <a:srgbClr val="FFFFFF"/>
                </a:solidFill>
                <a:latin typeface="Caladea"/>
                <a:cs typeface="Caladea"/>
              </a:rPr>
              <a:t>kršenja ljudskih </a:t>
            </a:r>
            <a:r>
              <a:rPr sz="3200" spc="-35" dirty="0">
                <a:solidFill>
                  <a:srgbClr val="FFFFFF"/>
                </a:solidFill>
                <a:latin typeface="Caladea"/>
                <a:cs typeface="Caladea"/>
              </a:rPr>
              <a:t>prava, </a:t>
            </a:r>
            <a:r>
              <a:rPr sz="3200" spc="-5" dirty="0">
                <a:solidFill>
                  <a:srgbClr val="FFFFFF"/>
                </a:solidFill>
                <a:latin typeface="Caladea"/>
                <a:cs typeface="Caladea"/>
              </a:rPr>
              <a:t>ali </a:t>
            </a:r>
            <a:r>
              <a:rPr sz="3200" b="1" dirty="0">
                <a:solidFill>
                  <a:srgbClr val="FFFFFF"/>
                </a:solidFill>
                <a:latin typeface="Caladea"/>
                <a:cs typeface="Caladea"/>
              </a:rPr>
              <a:t>nije  napustila </a:t>
            </a:r>
            <a:r>
              <a:rPr sz="3200" b="1" spc="-5" dirty="0">
                <a:solidFill>
                  <a:srgbClr val="FFFFFF"/>
                </a:solidFill>
                <a:latin typeface="Caladea"/>
                <a:cs typeface="Caladea"/>
              </a:rPr>
              <a:t>vlastitu </a:t>
            </a:r>
            <a:r>
              <a:rPr sz="3200" b="1" dirty="0">
                <a:solidFill>
                  <a:srgbClr val="FFFFFF"/>
                </a:solidFill>
                <a:latin typeface="Caladea"/>
                <a:cs typeface="Caladea"/>
              </a:rPr>
              <a:t>zemlju </a:t>
            </a:r>
            <a:r>
              <a:rPr sz="3200" b="1" spc="-25" dirty="0">
                <a:solidFill>
                  <a:srgbClr val="FFFFFF"/>
                </a:solidFill>
                <a:latin typeface="Caladea"/>
                <a:cs typeface="Caladea"/>
              </a:rPr>
              <a:t>te  </a:t>
            </a:r>
            <a:r>
              <a:rPr sz="3200" b="1" dirty="0">
                <a:solidFill>
                  <a:srgbClr val="FFFFFF"/>
                </a:solidFill>
                <a:latin typeface="Caladea"/>
                <a:cs typeface="Caladea"/>
              </a:rPr>
              <a:t>zaštitu </a:t>
            </a:r>
            <a:r>
              <a:rPr sz="3200" b="1" spc="-15" dirty="0">
                <a:solidFill>
                  <a:srgbClr val="FFFFFF"/>
                </a:solidFill>
                <a:latin typeface="Caladea"/>
                <a:cs typeface="Caladea"/>
              </a:rPr>
              <a:t>traži </a:t>
            </a:r>
            <a:r>
              <a:rPr sz="3200" b="1" spc="-5" dirty="0">
                <a:solidFill>
                  <a:srgbClr val="FFFFFF"/>
                </a:solidFill>
                <a:latin typeface="Caladea"/>
                <a:cs typeface="Caladea"/>
              </a:rPr>
              <a:t>unutar</a:t>
            </a:r>
            <a:r>
              <a:rPr sz="3200" b="1" spc="-15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Caladea"/>
                <a:cs typeface="Caladea"/>
              </a:rPr>
              <a:t>nje</a:t>
            </a:r>
            <a:r>
              <a:rPr sz="3200" spc="5" dirty="0">
                <a:solidFill>
                  <a:srgbClr val="FFFFFF"/>
                </a:solidFill>
                <a:latin typeface="Caladea"/>
                <a:cs typeface="Caladea"/>
              </a:rPr>
              <a:t>.</a:t>
            </a:r>
            <a:endParaRPr sz="32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300" y="2606167"/>
            <a:ext cx="4476750" cy="1275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100" spc="-745" dirty="0">
                <a:solidFill>
                  <a:srgbClr val="353535"/>
                </a:solidFill>
                <a:latin typeface="Arial Black"/>
                <a:cs typeface="Arial Black"/>
              </a:rPr>
              <a:t>Koje </a:t>
            </a:r>
            <a:r>
              <a:rPr sz="4100" spc="-660" dirty="0">
                <a:solidFill>
                  <a:srgbClr val="353535"/>
                </a:solidFill>
                <a:latin typeface="Arial Black"/>
                <a:cs typeface="Arial Black"/>
              </a:rPr>
              <a:t>vrste </a:t>
            </a:r>
            <a:r>
              <a:rPr sz="4100" spc="-605" dirty="0">
                <a:solidFill>
                  <a:srgbClr val="353535"/>
                </a:solidFill>
                <a:latin typeface="Arial Black"/>
                <a:cs typeface="Arial Black"/>
              </a:rPr>
              <a:t>migranata  </a:t>
            </a:r>
            <a:r>
              <a:rPr sz="4100" spc="-560" dirty="0">
                <a:solidFill>
                  <a:srgbClr val="353535"/>
                </a:solidFill>
                <a:latin typeface="Arial Black"/>
                <a:cs typeface="Arial Black"/>
              </a:rPr>
              <a:t>poznajemo?</a:t>
            </a:r>
            <a:endParaRPr sz="41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99250" y="354583"/>
            <a:ext cx="4373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FFFFFF"/>
                </a:solidFill>
                <a:latin typeface="Caladea"/>
                <a:cs typeface="Caladea"/>
              </a:rPr>
              <a:t>Iregularni</a:t>
            </a:r>
            <a:r>
              <a:rPr sz="4000" b="1" spc="-20" dirty="0">
                <a:solidFill>
                  <a:srgbClr val="FFFFFF"/>
                </a:solidFill>
                <a:latin typeface="Caladea"/>
                <a:cs typeface="Caladea"/>
              </a:rPr>
              <a:t> migrant</a:t>
            </a:r>
            <a:endParaRPr sz="4000">
              <a:latin typeface="Caladea"/>
              <a:cs typeface="Calade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76925" y="2440050"/>
            <a:ext cx="5920740" cy="139192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84"/>
              </a:spcBef>
            </a:pPr>
            <a:r>
              <a:rPr sz="3200" spc="-440" dirty="0">
                <a:solidFill>
                  <a:srgbClr val="FFFFFF"/>
                </a:solidFill>
                <a:latin typeface="Arial Black"/>
                <a:cs typeface="Arial Black"/>
              </a:rPr>
              <a:t>Osoba </a:t>
            </a:r>
            <a:r>
              <a:rPr sz="3200" spc="-505" dirty="0">
                <a:solidFill>
                  <a:srgbClr val="FFFFFF"/>
                </a:solidFill>
                <a:latin typeface="Arial Black"/>
                <a:cs typeface="Arial Black"/>
              </a:rPr>
              <a:t>koja </a:t>
            </a:r>
            <a:r>
              <a:rPr sz="3200" spc="-475" dirty="0">
                <a:solidFill>
                  <a:srgbClr val="FFFFFF"/>
                </a:solidFill>
                <a:latin typeface="Arial Black"/>
                <a:cs typeface="Arial Black"/>
              </a:rPr>
              <a:t>ne </a:t>
            </a:r>
            <a:r>
              <a:rPr sz="3200" spc="-450" dirty="0">
                <a:solidFill>
                  <a:srgbClr val="FFFFFF"/>
                </a:solidFill>
                <a:latin typeface="Arial Black"/>
                <a:cs typeface="Arial Black"/>
              </a:rPr>
              <a:t>posjeduje </a:t>
            </a:r>
            <a:r>
              <a:rPr sz="3200" spc="-430" dirty="0">
                <a:solidFill>
                  <a:srgbClr val="FFFFFF"/>
                </a:solidFill>
                <a:latin typeface="Arial Black"/>
                <a:cs typeface="Arial Black"/>
              </a:rPr>
              <a:t>potreban  </a:t>
            </a:r>
            <a:r>
              <a:rPr sz="3200" spc="-434" dirty="0">
                <a:solidFill>
                  <a:srgbClr val="FFFFFF"/>
                </a:solidFill>
                <a:latin typeface="Arial Black"/>
                <a:cs typeface="Arial Black"/>
              </a:rPr>
              <a:t>pravni </a:t>
            </a:r>
            <a:r>
              <a:rPr sz="3200" spc="-560" dirty="0">
                <a:solidFill>
                  <a:srgbClr val="FFFFFF"/>
                </a:solidFill>
                <a:latin typeface="Arial Black"/>
                <a:cs typeface="Arial Black"/>
              </a:rPr>
              <a:t>status </a:t>
            </a:r>
            <a:r>
              <a:rPr sz="3200" spc="-415" dirty="0">
                <a:solidFill>
                  <a:srgbClr val="FFFFFF"/>
                </a:solidFill>
                <a:latin typeface="Arial Black"/>
                <a:cs typeface="Arial Black"/>
              </a:rPr>
              <a:t>ili </a:t>
            </a:r>
            <a:r>
              <a:rPr sz="3200" spc="-440" dirty="0">
                <a:solidFill>
                  <a:srgbClr val="FFFFFF"/>
                </a:solidFill>
                <a:latin typeface="Arial Black"/>
                <a:cs typeface="Arial Black"/>
              </a:rPr>
              <a:t>putne </a:t>
            </a:r>
            <a:r>
              <a:rPr sz="3200" spc="-484" dirty="0">
                <a:solidFill>
                  <a:srgbClr val="FFFFFF"/>
                </a:solidFill>
                <a:latin typeface="Arial Black"/>
                <a:cs typeface="Arial Black"/>
              </a:rPr>
              <a:t>dokumente  </a:t>
            </a:r>
            <a:r>
              <a:rPr sz="3200" spc="-425" dirty="0">
                <a:solidFill>
                  <a:srgbClr val="FFFFFF"/>
                </a:solidFill>
                <a:latin typeface="Arial Black"/>
                <a:cs typeface="Arial Black"/>
              </a:rPr>
              <a:t>za </a:t>
            </a:r>
            <a:r>
              <a:rPr sz="3200" spc="-495" dirty="0">
                <a:solidFill>
                  <a:srgbClr val="FFFFFF"/>
                </a:solidFill>
                <a:latin typeface="Arial Black"/>
                <a:cs typeface="Arial Black"/>
              </a:rPr>
              <a:t>ulazak </a:t>
            </a:r>
            <a:r>
              <a:rPr sz="3200" spc="-415" dirty="0">
                <a:solidFill>
                  <a:srgbClr val="FFFFFF"/>
                </a:solidFill>
                <a:latin typeface="Arial Black"/>
                <a:cs typeface="Arial Black"/>
              </a:rPr>
              <a:t>ili </a:t>
            </a:r>
            <a:r>
              <a:rPr sz="3200" spc="-545" dirty="0">
                <a:solidFill>
                  <a:srgbClr val="FFFFFF"/>
                </a:solidFill>
                <a:latin typeface="Arial Black"/>
                <a:cs typeface="Arial Black"/>
              </a:rPr>
              <a:t>ostanak </a:t>
            </a:r>
            <a:r>
              <a:rPr sz="3200" spc="-420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3200" spc="-484" dirty="0">
                <a:solidFill>
                  <a:srgbClr val="FFFFFF"/>
                </a:solidFill>
                <a:latin typeface="Arial Black"/>
                <a:cs typeface="Arial Black"/>
              </a:rPr>
              <a:t>nekoj</a:t>
            </a:r>
            <a:r>
              <a:rPr sz="3200" spc="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-425" dirty="0">
                <a:solidFill>
                  <a:srgbClr val="FFFFFF"/>
                </a:solidFill>
                <a:latin typeface="Arial Black"/>
                <a:cs typeface="Arial Black"/>
              </a:rPr>
              <a:t>zemlji.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300" y="2606167"/>
            <a:ext cx="4476750" cy="1275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100" spc="-745" dirty="0">
                <a:solidFill>
                  <a:srgbClr val="353535"/>
                </a:solidFill>
                <a:latin typeface="Arial Black"/>
                <a:cs typeface="Arial Black"/>
              </a:rPr>
              <a:t>Koje </a:t>
            </a:r>
            <a:r>
              <a:rPr sz="4100" spc="-660" dirty="0">
                <a:solidFill>
                  <a:srgbClr val="353535"/>
                </a:solidFill>
                <a:latin typeface="Arial Black"/>
                <a:cs typeface="Arial Black"/>
              </a:rPr>
              <a:t>vrste </a:t>
            </a:r>
            <a:r>
              <a:rPr sz="4100" spc="-605" dirty="0">
                <a:solidFill>
                  <a:srgbClr val="353535"/>
                </a:solidFill>
                <a:latin typeface="Arial Black"/>
                <a:cs typeface="Arial Black"/>
              </a:rPr>
              <a:t>migranata  </a:t>
            </a:r>
            <a:r>
              <a:rPr sz="4100" spc="-560" dirty="0">
                <a:solidFill>
                  <a:srgbClr val="353535"/>
                </a:solidFill>
                <a:latin typeface="Arial Black"/>
                <a:cs typeface="Arial Black"/>
              </a:rPr>
              <a:t>poznajemo?</a:t>
            </a:r>
            <a:endParaRPr sz="41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77330" y="354583"/>
            <a:ext cx="46139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5" dirty="0">
                <a:solidFill>
                  <a:srgbClr val="FFFFFF"/>
                </a:solidFill>
                <a:latin typeface="Caladea"/>
                <a:cs typeface="Caladea"/>
              </a:rPr>
              <a:t>Ekonomski</a:t>
            </a:r>
            <a:r>
              <a:rPr sz="4000" b="1" spc="-50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4000" b="1" spc="-20" dirty="0">
                <a:solidFill>
                  <a:srgbClr val="FFFFFF"/>
                </a:solidFill>
                <a:latin typeface="Caladea"/>
                <a:cs typeface="Caladea"/>
              </a:rPr>
              <a:t>migrant</a:t>
            </a:r>
            <a:endParaRPr sz="4000">
              <a:latin typeface="Caladea"/>
              <a:cs typeface="Calade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76925" y="2440050"/>
            <a:ext cx="5615305" cy="183070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84"/>
              </a:spcBef>
            </a:pPr>
            <a:r>
              <a:rPr sz="3200" spc="-440" dirty="0">
                <a:solidFill>
                  <a:srgbClr val="FFFFFF"/>
                </a:solidFill>
                <a:latin typeface="Arial Black"/>
                <a:cs typeface="Arial Black"/>
              </a:rPr>
              <a:t>Osoba </a:t>
            </a:r>
            <a:r>
              <a:rPr sz="3200" spc="-505" dirty="0">
                <a:solidFill>
                  <a:srgbClr val="FFFFFF"/>
                </a:solidFill>
                <a:latin typeface="Arial Black"/>
                <a:cs typeface="Arial Black"/>
              </a:rPr>
              <a:t>koja </a:t>
            </a:r>
            <a:r>
              <a:rPr sz="3200" spc="-500" dirty="0">
                <a:solidFill>
                  <a:srgbClr val="FFFFFF"/>
                </a:solidFill>
                <a:latin typeface="Arial Black"/>
                <a:cs typeface="Arial Black"/>
              </a:rPr>
              <a:t>napušta </a:t>
            </a:r>
            <a:r>
              <a:rPr sz="3200" spc="-480" dirty="0">
                <a:solidFill>
                  <a:srgbClr val="FFFFFF"/>
                </a:solidFill>
                <a:latin typeface="Arial Black"/>
                <a:cs typeface="Arial Black"/>
              </a:rPr>
              <a:t>svoju </a:t>
            </a:r>
            <a:r>
              <a:rPr sz="3200" spc="-440" dirty="0">
                <a:solidFill>
                  <a:srgbClr val="FFFFFF"/>
                </a:solidFill>
                <a:latin typeface="Arial Black"/>
                <a:cs typeface="Arial Black"/>
              </a:rPr>
              <a:t>zemlju  </a:t>
            </a:r>
            <a:r>
              <a:rPr sz="3200" spc="-580" dirty="0">
                <a:solidFill>
                  <a:srgbClr val="FFFFFF"/>
                </a:solidFill>
                <a:latin typeface="Arial Black"/>
                <a:cs typeface="Arial Black"/>
              </a:rPr>
              <a:t>kako </a:t>
            </a:r>
            <a:r>
              <a:rPr sz="3200" spc="-380" dirty="0">
                <a:solidFill>
                  <a:srgbClr val="FFFFFF"/>
                </a:solidFill>
                <a:latin typeface="Arial Black"/>
                <a:cs typeface="Arial Black"/>
              </a:rPr>
              <a:t>bi </a:t>
            </a:r>
            <a:r>
              <a:rPr sz="3200" spc="-445" dirty="0">
                <a:solidFill>
                  <a:srgbClr val="FFFFFF"/>
                </a:solidFill>
                <a:latin typeface="Arial Black"/>
                <a:cs typeface="Arial Black"/>
              </a:rPr>
              <a:t>poboljšala </a:t>
            </a:r>
            <a:r>
              <a:rPr sz="3200" spc="-480" dirty="0">
                <a:solidFill>
                  <a:srgbClr val="FFFFFF"/>
                </a:solidFill>
                <a:latin typeface="Arial Black"/>
                <a:cs typeface="Arial Black"/>
              </a:rPr>
              <a:t>svoju  </a:t>
            </a:r>
            <a:r>
              <a:rPr sz="3200" spc="-525" dirty="0">
                <a:solidFill>
                  <a:srgbClr val="FFFFFF"/>
                </a:solidFill>
                <a:latin typeface="Arial Black"/>
                <a:cs typeface="Arial Black"/>
              </a:rPr>
              <a:t>ekonomsku </a:t>
            </a:r>
            <a:r>
              <a:rPr sz="3200" spc="-484" dirty="0">
                <a:solidFill>
                  <a:srgbClr val="FFFFFF"/>
                </a:solidFill>
                <a:latin typeface="Arial Black"/>
                <a:cs typeface="Arial Black"/>
              </a:rPr>
              <a:t>perspektivu </a:t>
            </a:r>
            <a:r>
              <a:rPr sz="3200" spc="-275" dirty="0">
                <a:solidFill>
                  <a:srgbClr val="FFFFFF"/>
                </a:solidFill>
                <a:latin typeface="Arial Black"/>
                <a:cs typeface="Arial Black"/>
              </a:rPr>
              <a:t>i/ili  </a:t>
            </a:r>
            <a:r>
              <a:rPr sz="3200" spc="-484" dirty="0">
                <a:solidFill>
                  <a:srgbClr val="FFFFFF"/>
                </a:solidFill>
                <a:latin typeface="Arial Black"/>
                <a:cs typeface="Arial Black"/>
              </a:rPr>
              <a:t>perspektivu </a:t>
            </a:r>
            <a:r>
              <a:rPr sz="3200" spc="-500" dirty="0">
                <a:solidFill>
                  <a:srgbClr val="FFFFFF"/>
                </a:solidFill>
                <a:latin typeface="Arial Black"/>
                <a:cs typeface="Arial Black"/>
              </a:rPr>
              <a:t>svoje</a:t>
            </a:r>
            <a:r>
              <a:rPr sz="3200" spc="-5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-440" dirty="0">
                <a:solidFill>
                  <a:srgbClr val="FFFFFF"/>
                </a:solidFill>
                <a:latin typeface="Arial Black"/>
                <a:cs typeface="Arial Black"/>
              </a:rPr>
              <a:t>zemlje.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300" y="2606167"/>
            <a:ext cx="4476750" cy="1275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100" spc="-745" dirty="0">
                <a:solidFill>
                  <a:srgbClr val="353535"/>
                </a:solidFill>
                <a:latin typeface="Arial Black"/>
                <a:cs typeface="Arial Black"/>
              </a:rPr>
              <a:t>Koje </a:t>
            </a:r>
            <a:r>
              <a:rPr sz="4100" spc="-660" dirty="0">
                <a:solidFill>
                  <a:srgbClr val="353535"/>
                </a:solidFill>
                <a:latin typeface="Arial Black"/>
                <a:cs typeface="Arial Black"/>
              </a:rPr>
              <a:t>vrste </a:t>
            </a:r>
            <a:r>
              <a:rPr sz="4100" spc="-605" dirty="0">
                <a:solidFill>
                  <a:srgbClr val="353535"/>
                </a:solidFill>
                <a:latin typeface="Arial Black"/>
                <a:cs typeface="Arial Black"/>
              </a:rPr>
              <a:t>migranata  </a:t>
            </a:r>
            <a:r>
              <a:rPr sz="4100" spc="-560" dirty="0">
                <a:solidFill>
                  <a:srgbClr val="353535"/>
                </a:solidFill>
                <a:latin typeface="Arial Black"/>
                <a:cs typeface="Arial Black"/>
              </a:rPr>
              <a:t>poznajemo?</a:t>
            </a:r>
            <a:endParaRPr sz="41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96073" y="354583"/>
            <a:ext cx="33801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Caladea"/>
                <a:cs typeface="Caladea"/>
              </a:rPr>
              <a:t>Radni</a:t>
            </a:r>
            <a:r>
              <a:rPr sz="4000" b="1" spc="-45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4000" b="1" spc="-20" dirty="0">
                <a:solidFill>
                  <a:srgbClr val="FFFFFF"/>
                </a:solidFill>
                <a:latin typeface="Caladea"/>
                <a:cs typeface="Caladea"/>
              </a:rPr>
              <a:t>migrant</a:t>
            </a:r>
            <a:endParaRPr sz="4000">
              <a:latin typeface="Caladea"/>
              <a:cs typeface="Calade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76925" y="2440050"/>
            <a:ext cx="5927725" cy="227012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84"/>
              </a:spcBef>
            </a:pPr>
            <a:r>
              <a:rPr sz="3200" spc="-440" dirty="0">
                <a:solidFill>
                  <a:srgbClr val="FFFFFF"/>
                </a:solidFill>
                <a:latin typeface="Arial Black"/>
                <a:cs typeface="Arial Black"/>
              </a:rPr>
              <a:t>Osoba </a:t>
            </a:r>
            <a:r>
              <a:rPr sz="3200" spc="-505" dirty="0">
                <a:solidFill>
                  <a:srgbClr val="FFFFFF"/>
                </a:solidFill>
                <a:latin typeface="Arial Black"/>
                <a:cs typeface="Arial Black"/>
              </a:rPr>
              <a:t>koja </a:t>
            </a:r>
            <a:r>
              <a:rPr sz="3200" spc="-380" dirty="0">
                <a:solidFill>
                  <a:srgbClr val="FFFFFF"/>
                </a:solidFill>
                <a:latin typeface="Arial Black"/>
                <a:cs typeface="Arial Black"/>
              </a:rPr>
              <a:t>bi </a:t>
            </a:r>
            <a:r>
              <a:rPr sz="3200" spc="-470" dirty="0">
                <a:solidFill>
                  <a:srgbClr val="FFFFFF"/>
                </a:solidFill>
                <a:latin typeface="Arial Black"/>
                <a:cs typeface="Arial Black"/>
              </a:rPr>
              <a:t>trebala </a:t>
            </a:r>
            <a:r>
              <a:rPr sz="3200" spc="-400" dirty="0">
                <a:solidFill>
                  <a:srgbClr val="FFFFFF"/>
                </a:solidFill>
                <a:latin typeface="Arial Black"/>
                <a:cs typeface="Arial Black"/>
              </a:rPr>
              <a:t>biti, </a:t>
            </a:r>
            <a:r>
              <a:rPr sz="3200" spc="-505" dirty="0">
                <a:solidFill>
                  <a:srgbClr val="FFFFFF"/>
                </a:solidFill>
                <a:latin typeface="Arial Black"/>
                <a:cs typeface="Arial Black"/>
              </a:rPr>
              <a:t>koja </a:t>
            </a:r>
            <a:r>
              <a:rPr sz="3200" spc="-530" dirty="0">
                <a:solidFill>
                  <a:srgbClr val="FFFFFF"/>
                </a:solidFill>
                <a:latin typeface="Arial Black"/>
                <a:cs typeface="Arial Black"/>
              </a:rPr>
              <a:t>jest  </a:t>
            </a:r>
            <a:r>
              <a:rPr sz="3200" spc="-415" dirty="0">
                <a:solidFill>
                  <a:srgbClr val="FFFFFF"/>
                </a:solidFill>
                <a:latin typeface="Arial Black"/>
                <a:cs typeface="Arial Black"/>
              </a:rPr>
              <a:t>ili </a:t>
            </a:r>
            <a:r>
              <a:rPr sz="3200" spc="-465" dirty="0">
                <a:solidFill>
                  <a:srgbClr val="FFFFFF"/>
                </a:solidFill>
                <a:latin typeface="Arial Black"/>
                <a:cs typeface="Arial Black"/>
              </a:rPr>
              <a:t>je </a:t>
            </a:r>
            <a:r>
              <a:rPr sz="3200" spc="-430" dirty="0">
                <a:solidFill>
                  <a:srgbClr val="FFFFFF"/>
                </a:solidFill>
                <a:latin typeface="Arial Black"/>
                <a:cs typeface="Arial Black"/>
              </a:rPr>
              <a:t>bila </a:t>
            </a:r>
            <a:r>
              <a:rPr sz="3200" spc="-459" dirty="0">
                <a:solidFill>
                  <a:srgbClr val="FFFFFF"/>
                </a:solidFill>
                <a:latin typeface="Arial Black"/>
                <a:cs typeface="Arial Black"/>
              </a:rPr>
              <a:t>zaposlena </a:t>
            </a:r>
            <a:r>
              <a:rPr sz="3200" spc="-420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3200" spc="-434" dirty="0">
                <a:solidFill>
                  <a:srgbClr val="FFFFFF"/>
                </a:solidFill>
                <a:latin typeface="Arial Black"/>
                <a:cs typeface="Arial Black"/>
              </a:rPr>
              <a:t>zemlji </a:t>
            </a:r>
            <a:r>
              <a:rPr sz="3200" spc="-484" dirty="0">
                <a:solidFill>
                  <a:srgbClr val="FFFFFF"/>
                </a:solidFill>
                <a:latin typeface="Arial Black"/>
                <a:cs typeface="Arial Black"/>
              </a:rPr>
              <a:t>čiji </a:t>
            </a:r>
            <a:r>
              <a:rPr sz="3200" spc="-440" dirty="0">
                <a:solidFill>
                  <a:srgbClr val="FFFFFF"/>
                </a:solidFill>
                <a:latin typeface="Arial Black"/>
                <a:cs typeface="Arial Black"/>
              </a:rPr>
              <a:t>nije  </a:t>
            </a:r>
            <a:r>
              <a:rPr sz="3200" spc="-415" dirty="0">
                <a:solidFill>
                  <a:srgbClr val="FFFFFF"/>
                </a:solidFill>
                <a:latin typeface="Arial Black"/>
                <a:cs typeface="Arial Black"/>
              </a:rPr>
              <a:t>državljanin. </a:t>
            </a:r>
            <a:r>
              <a:rPr sz="3200" spc="-470" dirty="0">
                <a:solidFill>
                  <a:srgbClr val="FFFFFF"/>
                </a:solidFill>
                <a:latin typeface="Arial Black"/>
                <a:cs typeface="Arial Black"/>
              </a:rPr>
              <a:t>Uživa </a:t>
            </a:r>
            <a:r>
              <a:rPr sz="3200" spc="-475" dirty="0">
                <a:solidFill>
                  <a:srgbClr val="FFFFFF"/>
                </a:solidFill>
                <a:latin typeface="Arial Black"/>
                <a:cs typeface="Arial Black"/>
              </a:rPr>
              <a:t>zaštitu </a:t>
            </a:r>
            <a:r>
              <a:rPr sz="3200" spc="-505" dirty="0">
                <a:solidFill>
                  <a:srgbClr val="FFFFFF"/>
                </a:solidFill>
                <a:latin typeface="Arial Black"/>
                <a:cs typeface="Arial Black"/>
              </a:rPr>
              <a:t>svoje  </a:t>
            </a:r>
            <a:r>
              <a:rPr sz="3200" spc="-455" dirty="0">
                <a:solidFill>
                  <a:srgbClr val="FFFFFF"/>
                </a:solidFill>
                <a:latin typeface="Arial Black"/>
                <a:cs typeface="Arial Black"/>
              </a:rPr>
              <a:t>zemlje </a:t>
            </a:r>
            <a:r>
              <a:rPr sz="3200" spc="-409" dirty="0">
                <a:solidFill>
                  <a:srgbClr val="FFFFFF"/>
                </a:solidFill>
                <a:latin typeface="Arial Black"/>
                <a:cs typeface="Arial Black"/>
              </a:rPr>
              <a:t>i </a:t>
            </a:r>
            <a:r>
              <a:rPr sz="3200" spc="-355" dirty="0">
                <a:solidFill>
                  <a:srgbClr val="FFFFFF"/>
                </a:solidFill>
                <a:latin typeface="Arial Black"/>
                <a:cs typeface="Arial Black"/>
              </a:rPr>
              <a:t>, </a:t>
            </a:r>
            <a:r>
              <a:rPr sz="3200" spc="-540" dirty="0">
                <a:solidFill>
                  <a:srgbClr val="FFFFFF"/>
                </a:solidFill>
                <a:latin typeface="Arial Black"/>
                <a:cs typeface="Arial Black"/>
              </a:rPr>
              <a:t>ako </a:t>
            </a:r>
            <a:r>
              <a:rPr sz="3200" spc="-400" dirty="0">
                <a:solidFill>
                  <a:srgbClr val="FFFFFF"/>
                </a:solidFill>
                <a:latin typeface="Arial Black"/>
                <a:cs typeface="Arial Black"/>
              </a:rPr>
              <a:t>želi, </a:t>
            </a:r>
            <a:r>
              <a:rPr sz="3200" spc="-430" dirty="0">
                <a:solidFill>
                  <a:srgbClr val="FFFFFF"/>
                </a:solidFill>
                <a:latin typeface="Arial Black"/>
                <a:cs typeface="Arial Black"/>
              </a:rPr>
              <a:t>može </a:t>
            </a:r>
            <a:r>
              <a:rPr sz="3200" spc="-620" dirty="0">
                <a:solidFill>
                  <a:srgbClr val="FFFFFF"/>
                </a:solidFill>
                <a:latin typeface="Arial Black"/>
                <a:cs typeface="Arial Black"/>
              </a:rPr>
              <a:t>se </a:t>
            </a:r>
            <a:r>
              <a:rPr sz="3200" spc="-434" dirty="0">
                <a:solidFill>
                  <a:srgbClr val="FFFFFF"/>
                </a:solidFill>
                <a:latin typeface="Arial Black"/>
                <a:cs typeface="Arial Black"/>
              </a:rPr>
              <a:t>sigurno  </a:t>
            </a:r>
            <a:r>
              <a:rPr sz="3200" spc="-459" dirty="0">
                <a:solidFill>
                  <a:srgbClr val="FFFFFF"/>
                </a:solidFill>
                <a:latin typeface="Arial Black"/>
                <a:cs typeface="Arial Black"/>
              </a:rPr>
              <a:t>vratiti </a:t>
            </a:r>
            <a:r>
              <a:rPr sz="3200" spc="-420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3200" spc="-480" dirty="0">
                <a:solidFill>
                  <a:srgbClr val="FFFFFF"/>
                </a:solidFill>
                <a:latin typeface="Arial Black"/>
                <a:cs typeface="Arial Black"/>
              </a:rPr>
              <a:t>svoju</a:t>
            </a:r>
            <a:r>
              <a:rPr sz="3200" spc="-3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-425" dirty="0">
                <a:solidFill>
                  <a:srgbClr val="FFFFFF"/>
                </a:solidFill>
                <a:latin typeface="Arial Black"/>
                <a:cs typeface="Arial Black"/>
              </a:rPr>
              <a:t>zemlju.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434082"/>
            <a:ext cx="6551930" cy="425196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31775" indent="-219710">
              <a:lnSpc>
                <a:spcPct val="100000"/>
              </a:lnSpc>
              <a:spcBef>
                <a:spcPts val="440"/>
              </a:spcBef>
              <a:buSzPct val="89285"/>
              <a:buChar char="•"/>
              <a:tabLst>
                <a:tab pos="232410" algn="l"/>
              </a:tabLst>
            </a:pPr>
            <a:r>
              <a:rPr sz="2800" spc="-10" dirty="0">
                <a:solidFill>
                  <a:srgbClr val="353535"/>
                </a:solidFill>
                <a:latin typeface="Caladea"/>
                <a:cs typeface="Caladea"/>
              </a:rPr>
              <a:t>trudnice,</a:t>
            </a:r>
            <a:endParaRPr sz="2800">
              <a:latin typeface="Caladea"/>
              <a:cs typeface="Caladea"/>
            </a:endParaRPr>
          </a:p>
          <a:p>
            <a:pPr marL="231775" indent="-219710">
              <a:lnSpc>
                <a:spcPct val="100000"/>
              </a:lnSpc>
              <a:spcBef>
                <a:spcPts val="340"/>
              </a:spcBef>
              <a:buSzPct val="89285"/>
              <a:buChar char="•"/>
              <a:tabLst>
                <a:tab pos="232410" algn="l"/>
              </a:tabLst>
            </a:pPr>
            <a:r>
              <a:rPr sz="2800" spc="-5" dirty="0">
                <a:solidFill>
                  <a:srgbClr val="353535"/>
                </a:solidFill>
                <a:latin typeface="Caladea"/>
                <a:cs typeface="Caladea"/>
              </a:rPr>
              <a:t>djeca,</a:t>
            </a:r>
            <a:endParaRPr sz="2800">
              <a:latin typeface="Caladea"/>
              <a:cs typeface="Caladea"/>
            </a:endParaRPr>
          </a:p>
          <a:p>
            <a:pPr marL="231775" indent="-219710">
              <a:lnSpc>
                <a:spcPct val="100000"/>
              </a:lnSpc>
              <a:spcBef>
                <a:spcPts val="335"/>
              </a:spcBef>
              <a:buSzPct val="89285"/>
              <a:buChar char="•"/>
              <a:tabLst>
                <a:tab pos="232410" algn="l"/>
              </a:tabLst>
            </a:pPr>
            <a:r>
              <a:rPr sz="2800" spc="-5" dirty="0">
                <a:solidFill>
                  <a:srgbClr val="353535"/>
                </a:solidFill>
                <a:latin typeface="Caladea"/>
                <a:cs typeface="Caladea"/>
              </a:rPr>
              <a:t>djeca bez </a:t>
            </a:r>
            <a:r>
              <a:rPr sz="2800" spc="-15" dirty="0">
                <a:solidFill>
                  <a:srgbClr val="353535"/>
                </a:solidFill>
                <a:latin typeface="Caladea"/>
                <a:cs typeface="Caladea"/>
              </a:rPr>
              <a:t>pratnje </a:t>
            </a:r>
            <a:r>
              <a:rPr sz="2800" spc="-5" dirty="0">
                <a:solidFill>
                  <a:srgbClr val="353535"/>
                </a:solidFill>
                <a:latin typeface="Caladea"/>
                <a:cs typeface="Caladea"/>
              </a:rPr>
              <a:t>ili </a:t>
            </a:r>
            <a:r>
              <a:rPr sz="2800" spc="-20" dirty="0">
                <a:solidFill>
                  <a:srgbClr val="353535"/>
                </a:solidFill>
                <a:latin typeface="Caladea"/>
                <a:cs typeface="Caladea"/>
              </a:rPr>
              <a:t>odvojena </a:t>
            </a:r>
            <a:r>
              <a:rPr sz="2800" spc="-5" dirty="0">
                <a:solidFill>
                  <a:srgbClr val="353535"/>
                </a:solidFill>
                <a:latin typeface="Caladea"/>
                <a:cs typeface="Caladea"/>
              </a:rPr>
              <a:t>od</a:t>
            </a:r>
            <a:r>
              <a:rPr sz="2800" spc="70" dirty="0">
                <a:solidFill>
                  <a:srgbClr val="353535"/>
                </a:solidFill>
                <a:latin typeface="Caladea"/>
                <a:cs typeface="Caladea"/>
              </a:rPr>
              <a:t> </a:t>
            </a:r>
            <a:r>
              <a:rPr sz="2800" spc="-10" dirty="0">
                <a:solidFill>
                  <a:srgbClr val="353535"/>
                </a:solidFill>
                <a:latin typeface="Caladea"/>
                <a:cs typeface="Caladea"/>
              </a:rPr>
              <a:t>roditelja,</a:t>
            </a:r>
            <a:endParaRPr sz="2800">
              <a:latin typeface="Caladea"/>
              <a:cs typeface="Caladea"/>
            </a:endParaRPr>
          </a:p>
          <a:p>
            <a:pPr marL="231775" indent="-219710">
              <a:lnSpc>
                <a:spcPct val="100000"/>
              </a:lnSpc>
              <a:spcBef>
                <a:spcPts val="335"/>
              </a:spcBef>
              <a:buSzPct val="89285"/>
              <a:buChar char="•"/>
              <a:tabLst>
                <a:tab pos="232410" algn="l"/>
              </a:tabLst>
            </a:pPr>
            <a:r>
              <a:rPr sz="2800" spc="-5" dirty="0">
                <a:solidFill>
                  <a:srgbClr val="353535"/>
                </a:solidFill>
                <a:latin typeface="Caladea"/>
                <a:cs typeface="Caladea"/>
              </a:rPr>
              <a:t>starije osobe,</a:t>
            </a:r>
            <a:endParaRPr sz="2800">
              <a:latin typeface="Caladea"/>
              <a:cs typeface="Caladea"/>
            </a:endParaRPr>
          </a:p>
          <a:p>
            <a:pPr marL="231775" indent="-219710">
              <a:lnSpc>
                <a:spcPct val="100000"/>
              </a:lnSpc>
              <a:spcBef>
                <a:spcPts val="340"/>
              </a:spcBef>
              <a:buSzPct val="89285"/>
              <a:buChar char="•"/>
              <a:tabLst>
                <a:tab pos="232410" algn="l"/>
              </a:tabLst>
            </a:pPr>
            <a:r>
              <a:rPr sz="2800" spc="-5" dirty="0">
                <a:solidFill>
                  <a:srgbClr val="353535"/>
                </a:solidFill>
                <a:latin typeface="Caladea"/>
                <a:cs typeface="Caladea"/>
              </a:rPr>
              <a:t>osobe s</a:t>
            </a:r>
            <a:r>
              <a:rPr sz="2800" dirty="0">
                <a:solidFill>
                  <a:srgbClr val="353535"/>
                </a:solidFill>
                <a:latin typeface="Caladea"/>
                <a:cs typeface="Caladea"/>
              </a:rPr>
              <a:t> </a:t>
            </a:r>
            <a:r>
              <a:rPr sz="2800" spc="-20" dirty="0">
                <a:solidFill>
                  <a:srgbClr val="353535"/>
                </a:solidFill>
                <a:latin typeface="Caladea"/>
                <a:cs typeface="Caladea"/>
              </a:rPr>
              <a:t>invaliditetom,</a:t>
            </a:r>
            <a:endParaRPr sz="2800">
              <a:latin typeface="Caladea"/>
              <a:cs typeface="Caladea"/>
            </a:endParaRPr>
          </a:p>
          <a:p>
            <a:pPr marL="231775" indent="-219710">
              <a:lnSpc>
                <a:spcPct val="100000"/>
              </a:lnSpc>
              <a:spcBef>
                <a:spcPts val="335"/>
              </a:spcBef>
              <a:buSzPct val="89285"/>
              <a:buChar char="•"/>
              <a:tabLst>
                <a:tab pos="232410" algn="l"/>
              </a:tabLst>
            </a:pPr>
            <a:r>
              <a:rPr sz="2800" spc="-5" dirty="0">
                <a:solidFill>
                  <a:srgbClr val="353535"/>
                </a:solidFill>
                <a:latin typeface="Caladea"/>
                <a:cs typeface="Caladea"/>
              </a:rPr>
              <a:t>osobe sa </a:t>
            </a:r>
            <a:r>
              <a:rPr sz="2800" spc="-25" dirty="0">
                <a:solidFill>
                  <a:srgbClr val="353535"/>
                </a:solidFill>
                <a:latin typeface="Caladea"/>
                <a:cs typeface="Caladea"/>
              </a:rPr>
              <a:t>zdravstvenim</a:t>
            </a:r>
            <a:r>
              <a:rPr sz="2800" spc="15" dirty="0">
                <a:solidFill>
                  <a:srgbClr val="353535"/>
                </a:solidFill>
                <a:latin typeface="Caladea"/>
                <a:cs typeface="Caladea"/>
              </a:rPr>
              <a:t> </a:t>
            </a:r>
            <a:r>
              <a:rPr sz="2800" spc="-10" dirty="0">
                <a:solidFill>
                  <a:srgbClr val="353535"/>
                </a:solidFill>
                <a:latin typeface="Caladea"/>
                <a:cs typeface="Caladea"/>
              </a:rPr>
              <a:t>poteškoćama,</a:t>
            </a:r>
            <a:endParaRPr sz="2800">
              <a:latin typeface="Caladea"/>
              <a:cs typeface="Caladea"/>
            </a:endParaRPr>
          </a:p>
          <a:p>
            <a:pPr marL="12700" marR="1121410">
              <a:lnSpc>
                <a:spcPts val="3700"/>
              </a:lnSpc>
              <a:spcBef>
                <a:spcPts val="175"/>
              </a:spcBef>
              <a:buSzPct val="89285"/>
              <a:buChar char="•"/>
              <a:tabLst>
                <a:tab pos="232410" algn="l"/>
              </a:tabLst>
            </a:pPr>
            <a:r>
              <a:rPr sz="2800" spc="-20" dirty="0">
                <a:solidFill>
                  <a:srgbClr val="353535"/>
                </a:solidFill>
                <a:latin typeface="Caladea"/>
                <a:cs typeface="Caladea"/>
              </a:rPr>
              <a:t>žrtve </a:t>
            </a:r>
            <a:r>
              <a:rPr sz="2800" spc="-15" dirty="0">
                <a:solidFill>
                  <a:srgbClr val="353535"/>
                </a:solidFill>
                <a:latin typeface="Caladea"/>
                <a:cs typeface="Caladea"/>
              </a:rPr>
              <a:t>silovanja, </a:t>
            </a:r>
            <a:r>
              <a:rPr sz="2800" spc="-5" dirty="0">
                <a:solidFill>
                  <a:srgbClr val="353535"/>
                </a:solidFill>
                <a:latin typeface="Caladea"/>
                <a:cs typeface="Caladea"/>
              </a:rPr>
              <a:t>mučenja ili drugog  </a:t>
            </a:r>
            <a:r>
              <a:rPr sz="2800" spc="-10" dirty="0">
                <a:solidFill>
                  <a:srgbClr val="353535"/>
                </a:solidFill>
                <a:latin typeface="Caladea"/>
                <a:cs typeface="Caladea"/>
              </a:rPr>
              <a:t>fizičkog </a:t>
            </a:r>
            <a:r>
              <a:rPr sz="2800" spc="-5" dirty="0">
                <a:solidFill>
                  <a:srgbClr val="353535"/>
                </a:solidFill>
                <a:latin typeface="Caladea"/>
                <a:cs typeface="Caladea"/>
              </a:rPr>
              <a:t>ili </a:t>
            </a:r>
            <a:r>
              <a:rPr sz="2800" spc="-10" dirty="0">
                <a:solidFill>
                  <a:srgbClr val="353535"/>
                </a:solidFill>
                <a:latin typeface="Caladea"/>
                <a:cs typeface="Caladea"/>
              </a:rPr>
              <a:t>psihičkog </a:t>
            </a:r>
            <a:r>
              <a:rPr sz="2800" spc="-5" dirty="0">
                <a:solidFill>
                  <a:srgbClr val="353535"/>
                </a:solidFill>
                <a:latin typeface="Caladea"/>
                <a:cs typeface="Caladea"/>
              </a:rPr>
              <a:t>mučenja </a:t>
            </a:r>
            <a:r>
              <a:rPr sz="2800" spc="-25" dirty="0">
                <a:solidFill>
                  <a:srgbClr val="353535"/>
                </a:solidFill>
                <a:latin typeface="Caladea"/>
                <a:cs typeface="Caladea"/>
              </a:rPr>
              <a:t>kako</a:t>
            </a:r>
            <a:r>
              <a:rPr sz="2800" spc="-30" dirty="0">
                <a:solidFill>
                  <a:srgbClr val="353535"/>
                </a:solidFill>
                <a:latin typeface="Caladea"/>
                <a:cs typeface="Caladea"/>
              </a:rPr>
              <a:t> </a:t>
            </a:r>
            <a:r>
              <a:rPr sz="2800" spc="-5" dirty="0">
                <a:solidFill>
                  <a:srgbClr val="353535"/>
                </a:solidFill>
                <a:latin typeface="Caladea"/>
                <a:cs typeface="Caladea"/>
              </a:rPr>
              <a:t>i</a:t>
            </a:r>
            <a:endParaRPr sz="2800">
              <a:latin typeface="Caladea"/>
              <a:cs typeface="Caladea"/>
            </a:endParaRPr>
          </a:p>
          <a:p>
            <a:pPr marL="231775" indent="-219710">
              <a:lnSpc>
                <a:spcPct val="100000"/>
              </a:lnSpc>
              <a:spcBef>
                <a:spcPts val="155"/>
              </a:spcBef>
              <a:buSzPct val="89285"/>
              <a:buChar char="•"/>
              <a:tabLst>
                <a:tab pos="232410" algn="l"/>
              </a:tabLst>
            </a:pPr>
            <a:r>
              <a:rPr sz="2800" spc="-20" dirty="0">
                <a:solidFill>
                  <a:srgbClr val="353535"/>
                </a:solidFill>
                <a:latin typeface="Caladea"/>
                <a:cs typeface="Caladea"/>
              </a:rPr>
              <a:t>žrtve trgovanja</a:t>
            </a:r>
            <a:r>
              <a:rPr sz="2800" spc="55" dirty="0">
                <a:solidFill>
                  <a:srgbClr val="353535"/>
                </a:solidFill>
                <a:latin typeface="Caladea"/>
                <a:cs typeface="Caladea"/>
              </a:rPr>
              <a:t> </a:t>
            </a:r>
            <a:r>
              <a:rPr sz="2800" spc="-10" dirty="0">
                <a:solidFill>
                  <a:srgbClr val="353535"/>
                </a:solidFill>
                <a:latin typeface="Caladea"/>
                <a:cs typeface="Caladea"/>
              </a:rPr>
              <a:t>ljudima</a:t>
            </a:r>
            <a:endParaRPr sz="2800">
              <a:latin typeface="Caladea"/>
              <a:cs typeface="Calade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2160" y="132968"/>
            <a:ext cx="680910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spc="-780" dirty="0">
                <a:latin typeface="Arial Black"/>
                <a:cs typeface="Arial Black"/>
              </a:rPr>
              <a:t>Ranjive </a:t>
            </a:r>
            <a:r>
              <a:rPr sz="4900" spc="-785" dirty="0">
                <a:latin typeface="Arial Black"/>
                <a:cs typeface="Arial Black"/>
              </a:rPr>
              <a:t>skupine</a:t>
            </a:r>
            <a:r>
              <a:rPr sz="4900" spc="-680" dirty="0">
                <a:latin typeface="Arial Black"/>
                <a:cs typeface="Arial Black"/>
              </a:rPr>
              <a:t> </a:t>
            </a:r>
            <a:r>
              <a:rPr sz="4900" spc="-725" dirty="0">
                <a:latin typeface="Arial Black"/>
                <a:cs typeface="Arial Black"/>
              </a:rPr>
              <a:t>migranata</a:t>
            </a:r>
            <a:endParaRPr sz="49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84719" y="1211579"/>
            <a:ext cx="48768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727183" y="6237223"/>
            <a:ext cx="2244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1D2029"/>
                </a:solidFill>
                <a:latin typeface="Caladea"/>
                <a:cs typeface="Caladea"/>
              </a:rPr>
              <a:t>Foto: </a:t>
            </a:r>
            <a:r>
              <a:rPr sz="1400" spc="-20" dirty="0">
                <a:solidFill>
                  <a:srgbClr val="1D2029"/>
                </a:solidFill>
                <a:latin typeface="Caladea"/>
                <a:cs typeface="Caladea"/>
              </a:rPr>
              <a:t>Veejay</a:t>
            </a:r>
            <a:r>
              <a:rPr sz="1400" spc="-55" dirty="0">
                <a:solidFill>
                  <a:srgbClr val="1D2029"/>
                </a:solidFill>
                <a:latin typeface="Caladea"/>
                <a:cs typeface="Caladea"/>
              </a:rPr>
              <a:t> </a:t>
            </a:r>
            <a:r>
              <a:rPr sz="1400" spc="-5" dirty="0">
                <a:solidFill>
                  <a:srgbClr val="1D2029"/>
                </a:solidFill>
                <a:latin typeface="Caladea"/>
                <a:cs typeface="Caladea"/>
              </a:rPr>
              <a:t>Villafranca/IFRC</a:t>
            </a:r>
            <a:endParaRPr sz="14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79130" y="2336164"/>
            <a:ext cx="1189990" cy="231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0" b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15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78597" y="2867532"/>
            <a:ext cx="2968371" cy="916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992111" cy="6992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39213" y="6367810"/>
            <a:ext cx="0" cy="363855"/>
          </a:xfrm>
          <a:custGeom>
            <a:avLst/>
            <a:gdLst/>
            <a:ahLst/>
            <a:cxnLst/>
            <a:rect l="l" t="t" r="r" b="b"/>
            <a:pathLst>
              <a:path h="363854">
                <a:moveTo>
                  <a:pt x="0" y="0"/>
                </a:moveTo>
                <a:lnTo>
                  <a:pt x="0" y="363482"/>
                </a:lnTo>
              </a:path>
            </a:pathLst>
          </a:custGeom>
          <a:ln w="5960">
            <a:solidFill>
              <a:srgbClr val="9C9E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06083" y="6448254"/>
            <a:ext cx="834449" cy="202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618941" y="6510828"/>
            <a:ext cx="885190" cy="80645"/>
            <a:chOff x="9618941" y="6510828"/>
            <a:chExt cx="885190" cy="80645"/>
          </a:xfrm>
        </p:grpSpPr>
        <p:sp>
          <p:nvSpPr>
            <p:cNvPr id="6" name="object 6"/>
            <p:cNvSpPr/>
            <p:nvPr/>
          </p:nvSpPr>
          <p:spPr>
            <a:xfrm>
              <a:off x="9618941" y="6510828"/>
              <a:ext cx="476822" cy="804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37555" y="6510828"/>
              <a:ext cx="366481" cy="804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0548745" y="6492950"/>
            <a:ext cx="229533" cy="953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11957" y="6433362"/>
            <a:ext cx="229870" cy="232410"/>
          </a:xfrm>
          <a:custGeom>
            <a:avLst/>
            <a:gdLst/>
            <a:ahLst/>
            <a:cxnLst/>
            <a:rect l="l" t="t" r="r" b="b"/>
            <a:pathLst>
              <a:path w="229870" h="232409">
                <a:moveTo>
                  <a:pt x="229489" y="77470"/>
                </a:moveTo>
                <a:lnTo>
                  <a:pt x="152006" y="77470"/>
                </a:lnTo>
                <a:lnTo>
                  <a:pt x="152006" y="0"/>
                </a:lnTo>
                <a:lnTo>
                  <a:pt x="77495" y="0"/>
                </a:lnTo>
                <a:lnTo>
                  <a:pt x="77495" y="77470"/>
                </a:lnTo>
                <a:lnTo>
                  <a:pt x="0" y="77470"/>
                </a:lnTo>
                <a:lnTo>
                  <a:pt x="0" y="154927"/>
                </a:lnTo>
                <a:lnTo>
                  <a:pt x="77495" y="154927"/>
                </a:lnTo>
                <a:lnTo>
                  <a:pt x="77495" y="232397"/>
                </a:lnTo>
                <a:lnTo>
                  <a:pt x="152006" y="232397"/>
                </a:lnTo>
                <a:lnTo>
                  <a:pt x="152006" y="154927"/>
                </a:lnTo>
                <a:lnTo>
                  <a:pt x="229489" y="154927"/>
                </a:lnTo>
                <a:lnTo>
                  <a:pt x="229489" y="77470"/>
                </a:lnTo>
                <a:close/>
              </a:path>
            </a:pathLst>
          </a:custGeom>
          <a:solidFill>
            <a:srgbClr val="E1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/>
              <a:t>HCK - </a:t>
            </a:r>
            <a:r>
              <a:rPr spc="-5" dirty="0"/>
              <a:t>Služba za </a:t>
            </a:r>
            <a:r>
              <a:rPr dirty="0"/>
              <a:t>zaštitu</a:t>
            </a:r>
            <a:r>
              <a:rPr spc="-85" dirty="0"/>
              <a:t> </a:t>
            </a:r>
            <a:r>
              <a:rPr spc="-5" dirty="0"/>
              <a:t>migranata  </a:t>
            </a:r>
            <a:r>
              <a:rPr dirty="0"/>
              <a:t>Ul. </a:t>
            </a:r>
            <a:r>
              <a:rPr spc="-10" dirty="0"/>
              <a:t>Crvenog </a:t>
            </a:r>
            <a:r>
              <a:rPr spc="-5" dirty="0"/>
              <a:t>križa</a:t>
            </a:r>
            <a:r>
              <a:rPr spc="-50" dirty="0"/>
              <a:t> </a:t>
            </a:r>
            <a:r>
              <a:rPr spc="-5" dirty="0"/>
              <a:t>14</a:t>
            </a:r>
          </a:p>
          <a:p>
            <a:pPr marL="12700">
              <a:lnSpc>
                <a:spcPts val="2555"/>
              </a:lnSpc>
            </a:pPr>
            <a:r>
              <a:rPr spc="-5" dirty="0"/>
              <a:t>10 000</a:t>
            </a:r>
            <a:r>
              <a:rPr spc="-30" dirty="0"/>
              <a:t> </a:t>
            </a:r>
            <a:r>
              <a:rPr spc="-10" dirty="0"/>
              <a:t>Zagreb</a:t>
            </a:r>
          </a:p>
        </p:txBody>
      </p:sp>
      <p:sp>
        <p:nvSpPr>
          <p:cNvPr id="11" name="object 11"/>
          <p:cNvSpPr/>
          <p:nvPr/>
        </p:nvSpPr>
        <p:spPr>
          <a:xfrm>
            <a:off x="7264654" y="1912365"/>
            <a:ext cx="1308100" cy="13970"/>
          </a:xfrm>
          <a:custGeom>
            <a:avLst/>
            <a:gdLst/>
            <a:ahLst/>
            <a:cxnLst/>
            <a:rect l="l" t="t" r="r" b="b"/>
            <a:pathLst>
              <a:path w="1308100" h="13969">
                <a:moveTo>
                  <a:pt x="1307592" y="0"/>
                </a:moveTo>
                <a:lnTo>
                  <a:pt x="0" y="0"/>
                </a:lnTo>
                <a:lnTo>
                  <a:pt x="0" y="13716"/>
                </a:lnTo>
                <a:lnTo>
                  <a:pt x="1307592" y="13716"/>
                </a:lnTo>
                <a:lnTo>
                  <a:pt x="1307592" y="0"/>
                </a:lnTo>
                <a:close/>
              </a:path>
            </a:pathLst>
          </a:custGeom>
          <a:solidFill>
            <a:srgbClr val="007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01202" y="2186685"/>
            <a:ext cx="1847214" cy="13970"/>
          </a:xfrm>
          <a:custGeom>
            <a:avLst/>
            <a:gdLst/>
            <a:ahLst/>
            <a:cxnLst/>
            <a:rect l="l" t="t" r="r" b="b"/>
            <a:pathLst>
              <a:path w="1847215" h="13969">
                <a:moveTo>
                  <a:pt x="1847088" y="0"/>
                </a:moveTo>
                <a:lnTo>
                  <a:pt x="0" y="0"/>
                </a:lnTo>
                <a:lnTo>
                  <a:pt x="0" y="13715"/>
                </a:lnTo>
                <a:lnTo>
                  <a:pt x="1847088" y="13715"/>
                </a:lnTo>
                <a:lnTo>
                  <a:pt x="1847088" y="0"/>
                </a:lnTo>
                <a:close/>
              </a:path>
            </a:pathLst>
          </a:custGeom>
          <a:solidFill>
            <a:srgbClr val="007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252843" y="1630172"/>
            <a:ext cx="3570604" cy="3680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spc="-20" dirty="0">
                <a:solidFill>
                  <a:srgbClr val="0078D6"/>
                </a:solidFill>
                <a:latin typeface="Caladea"/>
                <a:cs typeface="Caladea"/>
                <a:hlinkClick r:id="rId7"/>
              </a:rPr>
              <a:t>www.hck.hr</a:t>
            </a:r>
            <a:endParaRPr sz="2000">
              <a:latin typeface="Caladea"/>
              <a:cs typeface="Caladea"/>
            </a:endParaRPr>
          </a:p>
          <a:p>
            <a:pPr marL="12700">
              <a:lnSpc>
                <a:spcPts val="2280"/>
              </a:lnSpc>
            </a:pPr>
            <a:r>
              <a:rPr sz="2000" spc="-5" dirty="0">
                <a:solidFill>
                  <a:srgbClr val="353535"/>
                </a:solidFill>
                <a:latin typeface="Caladea"/>
                <a:cs typeface="Caladea"/>
              </a:rPr>
              <a:t>e-mail </a:t>
            </a:r>
            <a:r>
              <a:rPr sz="2000" dirty="0">
                <a:solidFill>
                  <a:srgbClr val="353535"/>
                </a:solidFill>
                <a:latin typeface="Caladea"/>
                <a:cs typeface="Caladea"/>
              </a:rPr>
              <a:t>HCK:</a:t>
            </a:r>
            <a:r>
              <a:rPr sz="2000" spc="-50" dirty="0">
                <a:solidFill>
                  <a:srgbClr val="353535"/>
                </a:solidFill>
                <a:latin typeface="Caladea"/>
                <a:cs typeface="Caladea"/>
              </a:rPr>
              <a:t> </a:t>
            </a:r>
            <a:r>
              <a:rPr sz="2000" spc="-5" dirty="0">
                <a:solidFill>
                  <a:srgbClr val="0078D6"/>
                </a:solidFill>
                <a:latin typeface="Caladea"/>
                <a:cs typeface="Caladea"/>
                <a:hlinkClick r:id="rId8"/>
              </a:rPr>
              <a:t>redcross@hck.hr</a:t>
            </a:r>
            <a:endParaRPr sz="20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00">
              <a:latin typeface="Caladea"/>
              <a:cs typeface="Caladea"/>
            </a:endParaRPr>
          </a:p>
          <a:p>
            <a:pPr marL="12700">
              <a:lnSpc>
                <a:spcPts val="2735"/>
              </a:lnSpc>
              <a:spcBef>
                <a:spcPts val="5"/>
              </a:spcBef>
            </a:pPr>
            <a:r>
              <a:rPr sz="2400" spc="-5" dirty="0">
                <a:solidFill>
                  <a:srgbClr val="353535"/>
                </a:solidFill>
                <a:latin typeface="Caladea"/>
                <a:cs typeface="Caladea"/>
              </a:rPr>
              <a:t>UNHCR</a:t>
            </a:r>
            <a:endParaRPr sz="2400">
              <a:latin typeface="Caladea"/>
              <a:cs typeface="Caladea"/>
            </a:endParaRPr>
          </a:p>
          <a:p>
            <a:pPr marL="12700" marR="890269">
              <a:lnSpc>
                <a:spcPct val="90300"/>
              </a:lnSpc>
              <a:spcBef>
                <a:spcPts val="135"/>
              </a:spcBef>
            </a:pPr>
            <a:r>
              <a:rPr sz="2400" spc="-10" dirty="0">
                <a:solidFill>
                  <a:srgbClr val="353535"/>
                </a:solidFill>
                <a:latin typeface="Caladea"/>
                <a:cs typeface="Caladea"/>
              </a:rPr>
              <a:t>Radnička </a:t>
            </a:r>
            <a:r>
              <a:rPr sz="2400" dirty="0">
                <a:solidFill>
                  <a:srgbClr val="353535"/>
                </a:solidFill>
                <a:latin typeface="Caladea"/>
                <a:cs typeface="Caladea"/>
              </a:rPr>
              <a:t>cesta </a:t>
            </a:r>
            <a:r>
              <a:rPr sz="2400" spc="-5" dirty="0">
                <a:solidFill>
                  <a:srgbClr val="353535"/>
                </a:solidFill>
                <a:latin typeface="Caladea"/>
                <a:cs typeface="Caladea"/>
              </a:rPr>
              <a:t>41/7  10 000 </a:t>
            </a:r>
            <a:r>
              <a:rPr sz="2400" spc="-10" dirty="0">
                <a:solidFill>
                  <a:srgbClr val="353535"/>
                </a:solidFill>
                <a:latin typeface="Caladea"/>
                <a:cs typeface="Caladea"/>
              </a:rPr>
              <a:t>Zagreb  </a:t>
            </a:r>
            <a:r>
              <a:rPr sz="2000" u="heavy" spc="-35" dirty="0">
                <a:solidFill>
                  <a:srgbClr val="0078D6"/>
                </a:solidFill>
                <a:uFill>
                  <a:solidFill>
                    <a:srgbClr val="0078D6"/>
                  </a:solidFill>
                </a:uFill>
                <a:latin typeface="Caladea"/>
                <a:cs typeface="Caladea"/>
                <a:hlinkClick r:id="rId9"/>
              </a:rPr>
              <a:t>www.unhcr.hr</a:t>
            </a:r>
            <a:endParaRPr sz="2000">
              <a:latin typeface="Caladea"/>
              <a:cs typeface="Caladea"/>
            </a:endParaRPr>
          </a:p>
          <a:p>
            <a:pPr marL="12700">
              <a:lnSpc>
                <a:spcPts val="2160"/>
              </a:lnSpc>
            </a:pPr>
            <a:r>
              <a:rPr sz="2000" spc="-5" dirty="0">
                <a:solidFill>
                  <a:srgbClr val="353535"/>
                </a:solidFill>
                <a:latin typeface="Caladea"/>
                <a:cs typeface="Caladea"/>
              </a:rPr>
              <a:t>e-mail </a:t>
            </a:r>
            <a:r>
              <a:rPr sz="2000" dirty="0">
                <a:solidFill>
                  <a:srgbClr val="353535"/>
                </a:solidFill>
                <a:latin typeface="Caladea"/>
                <a:cs typeface="Caladea"/>
              </a:rPr>
              <a:t>UNHCR:</a:t>
            </a:r>
            <a:r>
              <a:rPr sz="2000" spc="-75" dirty="0">
                <a:solidFill>
                  <a:srgbClr val="0078D6"/>
                </a:solidFill>
                <a:latin typeface="Caladea"/>
                <a:cs typeface="Caladea"/>
              </a:rPr>
              <a:t> </a:t>
            </a:r>
            <a:r>
              <a:rPr sz="2000" u="heavy" spc="-15" dirty="0">
                <a:solidFill>
                  <a:srgbClr val="0078D6"/>
                </a:solidFill>
                <a:uFill>
                  <a:solidFill>
                    <a:srgbClr val="0078D6"/>
                  </a:solidFill>
                </a:uFill>
                <a:latin typeface="Caladea"/>
                <a:cs typeface="Caladea"/>
                <a:hlinkClick r:id="rId10"/>
              </a:rPr>
              <a:t>hrvza@unhcr.org</a:t>
            </a:r>
            <a:endParaRPr sz="2000">
              <a:latin typeface="Caladea"/>
              <a:cs typeface="Caladea"/>
            </a:endParaRPr>
          </a:p>
          <a:p>
            <a:pPr>
              <a:lnSpc>
                <a:spcPct val="100000"/>
              </a:lnSpc>
            </a:pPr>
            <a:endParaRPr sz="2300">
              <a:latin typeface="Caladea"/>
              <a:cs typeface="Caladea"/>
            </a:endParaRPr>
          </a:p>
          <a:p>
            <a:pPr marL="12700">
              <a:lnSpc>
                <a:spcPts val="1825"/>
              </a:lnSpc>
              <a:spcBef>
                <a:spcPts val="1445"/>
              </a:spcBef>
            </a:pPr>
            <a:r>
              <a:rPr sz="1600" spc="-5" dirty="0">
                <a:solidFill>
                  <a:srgbClr val="353535"/>
                </a:solidFill>
                <a:latin typeface="Arial"/>
                <a:cs typeface="Arial"/>
              </a:rPr>
              <a:t>© </a:t>
            </a:r>
            <a:r>
              <a:rPr sz="1600" spc="-10" dirty="0">
                <a:solidFill>
                  <a:srgbClr val="353535"/>
                </a:solidFill>
                <a:latin typeface="Caladea"/>
                <a:cs typeface="Caladea"/>
              </a:rPr>
              <a:t>Slika: Irena</a:t>
            </a:r>
            <a:r>
              <a:rPr sz="1600" spc="30" dirty="0">
                <a:solidFill>
                  <a:srgbClr val="353535"/>
                </a:solidFill>
                <a:latin typeface="Caladea"/>
                <a:cs typeface="Caladea"/>
              </a:rPr>
              <a:t> </a:t>
            </a:r>
            <a:r>
              <a:rPr sz="1600" spc="-10" dirty="0">
                <a:solidFill>
                  <a:srgbClr val="353535"/>
                </a:solidFill>
                <a:latin typeface="Caladea"/>
                <a:cs typeface="Caladea"/>
              </a:rPr>
              <a:t>Ilijevska</a:t>
            </a:r>
            <a:endParaRPr sz="1600">
              <a:latin typeface="Caladea"/>
              <a:cs typeface="Caladea"/>
            </a:endParaRPr>
          </a:p>
          <a:p>
            <a:pPr marL="12700">
              <a:lnSpc>
                <a:spcPts val="1825"/>
              </a:lnSpc>
            </a:pPr>
            <a:r>
              <a:rPr sz="1600" spc="-10" dirty="0">
                <a:solidFill>
                  <a:srgbClr val="353535"/>
                </a:solidFill>
                <a:latin typeface="Caladea"/>
                <a:cs typeface="Caladea"/>
              </a:rPr>
              <a:t>Dizajn </a:t>
            </a:r>
            <a:r>
              <a:rPr sz="1600" spc="-5" dirty="0">
                <a:solidFill>
                  <a:srgbClr val="353535"/>
                </a:solidFill>
                <a:latin typeface="Caladea"/>
                <a:cs typeface="Caladea"/>
              </a:rPr>
              <a:t>i </a:t>
            </a:r>
            <a:r>
              <a:rPr sz="1600" spc="-10" dirty="0">
                <a:solidFill>
                  <a:srgbClr val="353535"/>
                </a:solidFill>
                <a:latin typeface="Caladea"/>
                <a:cs typeface="Caladea"/>
              </a:rPr>
              <a:t>grafička priprema:</a:t>
            </a:r>
            <a:r>
              <a:rPr sz="1600" spc="65" dirty="0">
                <a:solidFill>
                  <a:srgbClr val="353535"/>
                </a:solidFill>
                <a:latin typeface="Caladea"/>
                <a:cs typeface="Caladea"/>
              </a:rPr>
              <a:t> </a:t>
            </a:r>
            <a:r>
              <a:rPr sz="1600" spc="-10" dirty="0">
                <a:solidFill>
                  <a:srgbClr val="353535"/>
                </a:solidFill>
                <a:latin typeface="Caladea"/>
                <a:cs typeface="Caladea"/>
              </a:rPr>
              <a:t>Stožer</a:t>
            </a:r>
            <a:endParaRPr sz="16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40679" y="0"/>
            <a:ext cx="6995159" cy="6992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3364" y="1842261"/>
            <a:ext cx="4044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1. Što su</a:t>
            </a:r>
            <a:r>
              <a:rPr sz="3600" spc="-8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migracije?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364" y="2390901"/>
            <a:ext cx="472630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700" indent="-508634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521334" algn="l"/>
              </a:tabLst>
            </a:pPr>
            <a:r>
              <a:rPr sz="3600" spc="-10" dirty="0">
                <a:solidFill>
                  <a:srgbClr val="353535"/>
                </a:solidFill>
                <a:latin typeface="Arial"/>
                <a:cs typeface="Arial"/>
              </a:rPr>
              <a:t>Zašto </a:t>
            </a:r>
            <a:r>
              <a:rPr sz="3600" spc="-5" dirty="0">
                <a:solidFill>
                  <a:srgbClr val="353535"/>
                </a:solidFill>
                <a:latin typeface="Arial"/>
                <a:cs typeface="Arial"/>
              </a:rPr>
              <a:t>ljudi</a:t>
            </a:r>
            <a:r>
              <a:rPr sz="3600" spc="-4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353535"/>
                </a:solidFill>
                <a:latin typeface="Arial"/>
                <a:cs typeface="Arial"/>
              </a:rPr>
              <a:t>migriraju</a:t>
            </a:r>
            <a:endParaRPr sz="3600">
              <a:latin typeface="Arial"/>
              <a:cs typeface="Arial"/>
            </a:endParaRPr>
          </a:p>
          <a:p>
            <a:pPr marL="520065" marR="5080" indent="-508000">
              <a:lnSpc>
                <a:spcPct val="100000"/>
              </a:lnSpc>
              <a:buAutoNum type="arabicPeriod" startAt="2"/>
              <a:tabLst>
                <a:tab pos="521970" algn="l"/>
              </a:tabLst>
            </a:pPr>
            <a:r>
              <a:rPr sz="3600" spc="-5" dirty="0">
                <a:solidFill>
                  <a:srgbClr val="353535"/>
                </a:solidFill>
                <a:latin typeface="Arial"/>
                <a:cs typeface="Arial"/>
              </a:rPr>
              <a:t>Koje </a:t>
            </a:r>
            <a:r>
              <a:rPr sz="3600" dirty="0">
                <a:solidFill>
                  <a:srgbClr val="353535"/>
                </a:solidFill>
                <a:latin typeface="Arial"/>
                <a:cs typeface="Arial"/>
              </a:rPr>
              <a:t>vrste</a:t>
            </a:r>
            <a:r>
              <a:rPr sz="3600" spc="-8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353535"/>
                </a:solidFill>
                <a:latin typeface="Arial"/>
                <a:cs typeface="Arial"/>
              </a:rPr>
              <a:t>migranata  poznajemo?</a:t>
            </a:r>
            <a:endParaRPr sz="3600">
              <a:latin typeface="Arial"/>
              <a:cs typeface="Arial"/>
            </a:endParaRPr>
          </a:p>
          <a:p>
            <a:pPr marL="520065" marR="970280" indent="-508000">
              <a:lnSpc>
                <a:spcPct val="100000"/>
              </a:lnSpc>
              <a:buAutoNum type="arabicPeriod" startAt="2"/>
              <a:tabLst>
                <a:tab pos="521334" algn="l"/>
              </a:tabLst>
            </a:pPr>
            <a:r>
              <a:rPr sz="3600" dirty="0">
                <a:solidFill>
                  <a:srgbClr val="353535"/>
                </a:solidFill>
                <a:latin typeface="Arial"/>
                <a:cs typeface="Arial"/>
              </a:rPr>
              <a:t>Ranjive</a:t>
            </a:r>
            <a:r>
              <a:rPr sz="3600" spc="-11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353535"/>
                </a:solidFill>
                <a:latin typeface="Arial"/>
                <a:cs typeface="Arial"/>
              </a:rPr>
              <a:t>skupine  migranata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3364" y="470407"/>
            <a:ext cx="16084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D6C38"/>
                </a:solidFill>
                <a:latin typeface="Arial"/>
                <a:cs typeface="Arial"/>
              </a:rPr>
              <a:t>Sadržaj: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435840" cy="6995159"/>
          </a:xfrm>
          <a:custGeom>
            <a:avLst/>
            <a:gdLst/>
            <a:ahLst/>
            <a:cxnLst/>
            <a:rect l="l" t="t" r="r" b="b"/>
            <a:pathLst>
              <a:path w="12435840" h="6995159">
                <a:moveTo>
                  <a:pt x="12435840" y="0"/>
                </a:moveTo>
                <a:lnTo>
                  <a:pt x="0" y="0"/>
                </a:lnTo>
                <a:lnTo>
                  <a:pt x="0" y="6995159"/>
                </a:lnTo>
                <a:lnTo>
                  <a:pt x="12435840" y="6995159"/>
                </a:lnTo>
                <a:lnTo>
                  <a:pt x="12435840" y="0"/>
                </a:lnTo>
                <a:close/>
              </a:path>
            </a:pathLst>
          </a:custGeom>
          <a:solidFill>
            <a:srgbClr val="0D5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0429" y="206121"/>
            <a:ext cx="70929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FFFFFF"/>
                </a:solidFill>
              </a:rPr>
              <a:t>Što </a:t>
            </a:r>
            <a:r>
              <a:rPr sz="4000" spc="-5" dirty="0">
                <a:solidFill>
                  <a:srgbClr val="FFFFFF"/>
                </a:solidFill>
              </a:rPr>
              <a:t>su </a:t>
            </a:r>
            <a:r>
              <a:rPr sz="4000" spc="-15" dirty="0">
                <a:solidFill>
                  <a:srgbClr val="FFFFFF"/>
                </a:solidFill>
              </a:rPr>
              <a:t>migracije </a:t>
            </a:r>
            <a:r>
              <a:rPr sz="4000" spc="-5" dirty="0">
                <a:solidFill>
                  <a:srgbClr val="FFFFFF"/>
                </a:solidFill>
              </a:rPr>
              <a:t>i </a:t>
            </a:r>
            <a:r>
              <a:rPr sz="4000" spc="-25" dirty="0">
                <a:solidFill>
                  <a:srgbClr val="FFFFFF"/>
                </a:solidFill>
              </a:rPr>
              <a:t>tko </a:t>
            </a:r>
            <a:r>
              <a:rPr sz="4000" spc="-5" dirty="0">
                <a:solidFill>
                  <a:srgbClr val="FFFFFF"/>
                </a:solidFill>
              </a:rPr>
              <a:t>su</a:t>
            </a:r>
            <a:r>
              <a:rPr sz="4000" spc="20" dirty="0">
                <a:solidFill>
                  <a:srgbClr val="FFFFFF"/>
                </a:solidFill>
              </a:rPr>
              <a:t> </a:t>
            </a:r>
            <a:r>
              <a:rPr sz="4000" spc="-15" dirty="0">
                <a:solidFill>
                  <a:srgbClr val="FFFFFF"/>
                </a:solidFill>
              </a:rPr>
              <a:t>migranti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458216" y="1468881"/>
            <a:ext cx="11547475" cy="383603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just">
              <a:lnSpc>
                <a:spcPts val="2700"/>
              </a:lnSpc>
              <a:spcBef>
                <a:spcPts val="434"/>
              </a:spcBef>
            </a:pPr>
            <a:r>
              <a:rPr sz="2500" b="1" spc="-15" dirty="0">
                <a:solidFill>
                  <a:srgbClr val="FFFFFF"/>
                </a:solidFill>
                <a:latin typeface="Caladea"/>
                <a:cs typeface="Caladea"/>
              </a:rPr>
              <a:t>Migracije</a:t>
            </a:r>
            <a:r>
              <a:rPr sz="2500" b="1" spc="520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adea"/>
                <a:cs typeface="Caladea"/>
              </a:rPr>
              <a:t>– </a:t>
            </a:r>
            <a:r>
              <a:rPr sz="2500" spc="-10" dirty="0">
                <a:solidFill>
                  <a:srgbClr val="FFFFFF"/>
                </a:solidFill>
                <a:latin typeface="Caladea"/>
                <a:cs typeface="Caladea"/>
              </a:rPr>
              <a:t>promjena </a:t>
            </a:r>
            <a:r>
              <a:rPr sz="2500" spc="-5" dirty="0">
                <a:solidFill>
                  <a:srgbClr val="FFFFFF"/>
                </a:solidFill>
                <a:latin typeface="Caladea"/>
                <a:cs typeface="Caladea"/>
              </a:rPr>
              <a:t>mjesta </a:t>
            </a:r>
            <a:r>
              <a:rPr sz="2500" spc="-25" dirty="0">
                <a:solidFill>
                  <a:srgbClr val="FFFFFF"/>
                </a:solidFill>
                <a:latin typeface="Caladea"/>
                <a:cs typeface="Caladea"/>
              </a:rPr>
              <a:t>boravka </a:t>
            </a:r>
            <a:r>
              <a:rPr sz="2500" spc="-10" dirty="0">
                <a:solidFill>
                  <a:srgbClr val="FFFFFF"/>
                </a:solidFill>
                <a:latin typeface="Caladea"/>
                <a:cs typeface="Caladea"/>
              </a:rPr>
              <a:t>pojedinca </a:t>
            </a:r>
            <a:r>
              <a:rPr sz="2500" spc="-5" dirty="0">
                <a:solidFill>
                  <a:srgbClr val="FFFFFF"/>
                </a:solidFill>
                <a:latin typeface="Caladea"/>
                <a:cs typeface="Caladea"/>
              </a:rPr>
              <a:t>ili </a:t>
            </a:r>
            <a:r>
              <a:rPr sz="2500" spc="-10" dirty="0">
                <a:solidFill>
                  <a:srgbClr val="FFFFFF"/>
                </a:solidFill>
                <a:latin typeface="Caladea"/>
                <a:cs typeface="Caladea"/>
              </a:rPr>
              <a:t>skupine </a:t>
            </a:r>
            <a:r>
              <a:rPr sz="2500" spc="-5" dirty="0">
                <a:solidFill>
                  <a:srgbClr val="FFFFFF"/>
                </a:solidFill>
                <a:latin typeface="Caladea"/>
                <a:cs typeface="Caladea"/>
              </a:rPr>
              <a:t>ljudi. </a:t>
            </a:r>
            <a:r>
              <a:rPr sz="2500" spc="-10" dirty="0">
                <a:solidFill>
                  <a:srgbClr val="FFFFFF"/>
                </a:solidFill>
                <a:latin typeface="Caladea"/>
                <a:cs typeface="Caladea"/>
              </a:rPr>
              <a:t>Mogu biti  </a:t>
            </a:r>
            <a:r>
              <a:rPr sz="2500" spc="-15" dirty="0">
                <a:solidFill>
                  <a:srgbClr val="FFFFFF"/>
                </a:solidFill>
                <a:latin typeface="Caladea"/>
                <a:cs typeface="Caladea"/>
              </a:rPr>
              <a:t>dobrovoljne </a:t>
            </a:r>
            <a:r>
              <a:rPr sz="2500" dirty="0">
                <a:solidFill>
                  <a:srgbClr val="FFFFFF"/>
                </a:solidFill>
                <a:latin typeface="Caladea"/>
                <a:cs typeface="Caladea"/>
              </a:rPr>
              <a:t>ili </a:t>
            </a:r>
            <a:r>
              <a:rPr sz="2500" spc="-5" dirty="0">
                <a:solidFill>
                  <a:srgbClr val="FFFFFF"/>
                </a:solidFill>
                <a:latin typeface="Caladea"/>
                <a:cs typeface="Caladea"/>
              </a:rPr>
              <a:t>prisilne </a:t>
            </a:r>
            <a:r>
              <a:rPr sz="2500" spc="-15" dirty="0">
                <a:solidFill>
                  <a:srgbClr val="FFFFFF"/>
                </a:solidFill>
                <a:latin typeface="Caladea"/>
                <a:cs typeface="Caladea"/>
              </a:rPr>
              <a:t>koje </a:t>
            </a:r>
            <a:r>
              <a:rPr sz="2500" spc="-5" dirty="0">
                <a:solidFill>
                  <a:srgbClr val="FFFFFF"/>
                </a:solidFill>
                <a:latin typeface="Caladea"/>
                <a:cs typeface="Caladea"/>
              </a:rPr>
              <a:t>uključuju i </a:t>
            </a:r>
            <a:r>
              <a:rPr sz="2500" spc="-10" dirty="0">
                <a:solidFill>
                  <a:srgbClr val="FFFFFF"/>
                </a:solidFill>
                <a:latin typeface="Caladea"/>
                <a:cs typeface="Caladea"/>
              </a:rPr>
              <a:t>fenomene poput </a:t>
            </a:r>
            <a:r>
              <a:rPr sz="2500" spc="-15" dirty="0">
                <a:solidFill>
                  <a:srgbClr val="FFFFFF"/>
                </a:solidFill>
                <a:latin typeface="Caladea"/>
                <a:cs typeface="Caladea"/>
              </a:rPr>
              <a:t>trgovanja </a:t>
            </a:r>
            <a:r>
              <a:rPr sz="2500" spc="-10" dirty="0">
                <a:solidFill>
                  <a:srgbClr val="FFFFFF"/>
                </a:solidFill>
                <a:latin typeface="Caladea"/>
                <a:cs typeface="Caladea"/>
              </a:rPr>
              <a:t>ljudima </a:t>
            </a:r>
            <a:r>
              <a:rPr sz="2500" dirty="0">
                <a:solidFill>
                  <a:srgbClr val="FFFFFF"/>
                </a:solidFill>
                <a:latin typeface="Caladea"/>
                <a:cs typeface="Caladea"/>
              </a:rPr>
              <a:t>ili </a:t>
            </a:r>
            <a:r>
              <a:rPr sz="2500" spc="-10" dirty="0">
                <a:solidFill>
                  <a:srgbClr val="FFFFFF"/>
                </a:solidFill>
                <a:latin typeface="Caladea"/>
                <a:cs typeface="Caladea"/>
              </a:rPr>
              <a:t>etničkog  </a:t>
            </a:r>
            <a:r>
              <a:rPr sz="2500" spc="-5" dirty="0">
                <a:solidFill>
                  <a:srgbClr val="FFFFFF"/>
                </a:solidFill>
                <a:latin typeface="Caladea"/>
                <a:cs typeface="Caladea"/>
              </a:rPr>
              <a:t>čišćenja.</a:t>
            </a:r>
            <a:endParaRPr sz="25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Caladea"/>
              <a:cs typeface="Caladea"/>
            </a:endParaRPr>
          </a:p>
          <a:p>
            <a:pPr marL="12700" marR="5715" algn="just">
              <a:lnSpc>
                <a:spcPts val="2700"/>
              </a:lnSpc>
            </a:pPr>
            <a:r>
              <a:rPr sz="2500" b="1" spc="-15" dirty="0">
                <a:solidFill>
                  <a:srgbClr val="FFFFFF"/>
                </a:solidFill>
                <a:latin typeface="Caladea"/>
                <a:cs typeface="Caladea"/>
              </a:rPr>
              <a:t>Migranti </a:t>
            </a:r>
            <a:r>
              <a:rPr sz="2500" spc="-5" dirty="0">
                <a:solidFill>
                  <a:srgbClr val="FFFFFF"/>
                </a:solidFill>
                <a:latin typeface="Caladea"/>
                <a:cs typeface="Caladea"/>
              </a:rPr>
              <a:t>- osobe </a:t>
            </a:r>
            <a:r>
              <a:rPr sz="2500" spc="-15" dirty="0">
                <a:solidFill>
                  <a:srgbClr val="FFFFFF"/>
                </a:solidFill>
                <a:latin typeface="Caladea"/>
                <a:cs typeface="Caladea"/>
              </a:rPr>
              <a:t>koje </a:t>
            </a:r>
            <a:r>
              <a:rPr sz="2500" spc="-5" dirty="0">
                <a:solidFill>
                  <a:srgbClr val="FFFFFF"/>
                </a:solidFill>
                <a:latin typeface="Caladea"/>
                <a:cs typeface="Caladea"/>
              </a:rPr>
              <a:t>su napustile </a:t>
            </a:r>
            <a:r>
              <a:rPr sz="2500" spc="-20" dirty="0">
                <a:solidFill>
                  <a:srgbClr val="FFFFFF"/>
                </a:solidFill>
                <a:latin typeface="Caladea"/>
                <a:cs typeface="Caladea"/>
              </a:rPr>
              <a:t>svoje domove </a:t>
            </a:r>
            <a:r>
              <a:rPr sz="2500" spc="-5" dirty="0">
                <a:solidFill>
                  <a:srgbClr val="FFFFFF"/>
                </a:solidFill>
                <a:latin typeface="Caladea"/>
                <a:cs typeface="Caladea"/>
              </a:rPr>
              <a:t>u </a:t>
            </a:r>
            <a:r>
              <a:rPr sz="2500" spc="-15" dirty="0">
                <a:solidFill>
                  <a:srgbClr val="FFFFFF"/>
                </a:solidFill>
                <a:latin typeface="Caladea"/>
                <a:cs typeface="Caladea"/>
              </a:rPr>
              <a:t>potrazi </a:t>
            </a:r>
            <a:r>
              <a:rPr sz="2500" dirty="0">
                <a:solidFill>
                  <a:srgbClr val="FFFFFF"/>
                </a:solidFill>
                <a:latin typeface="Caladea"/>
                <a:cs typeface="Caladea"/>
              </a:rPr>
              <a:t>za </a:t>
            </a:r>
            <a:r>
              <a:rPr sz="2500" spc="-15" dirty="0">
                <a:solidFill>
                  <a:srgbClr val="FFFFFF"/>
                </a:solidFill>
                <a:latin typeface="Caladea"/>
                <a:cs typeface="Caladea"/>
              </a:rPr>
              <a:t>novim </a:t>
            </a:r>
            <a:r>
              <a:rPr sz="2500" spc="-10" dirty="0">
                <a:solidFill>
                  <a:srgbClr val="FFFFFF"/>
                </a:solidFill>
                <a:latin typeface="Caladea"/>
                <a:cs typeface="Caladea"/>
              </a:rPr>
              <a:t>mogućnostima </a:t>
            </a:r>
            <a:r>
              <a:rPr sz="2500" spc="-5" dirty="0">
                <a:solidFill>
                  <a:srgbClr val="FFFFFF"/>
                </a:solidFill>
                <a:latin typeface="Caladea"/>
                <a:cs typeface="Caladea"/>
              </a:rPr>
              <a:t>i  </a:t>
            </a:r>
            <a:r>
              <a:rPr sz="2500" spc="-10" dirty="0">
                <a:solidFill>
                  <a:srgbClr val="FFFFFF"/>
                </a:solidFill>
                <a:latin typeface="Caladea"/>
                <a:cs typeface="Caladea"/>
              </a:rPr>
              <a:t>prilikama </a:t>
            </a:r>
            <a:r>
              <a:rPr sz="2500" dirty="0">
                <a:solidFill>
                  <a:srgbClr val="FFFFFF"/>
                </a:solidFill>
                <a:latin typeface="Caladea"/>
                <a:cs typeface="Caladea"/>
              </a:rPr>
              <a:t>za </a:t>
            </a:r>
            <a:r>
              <a:rPr sz="2500" spc="-5" dirty="0">
                <a:solidFill>
                  <a:srgbClr val="FFFFFF"/>
                </a:solidFill>
                <a:latin typeface="Caladea"/>
                <a:cs typeface="Caladea"/>
              </a:rPr>
              <a:t>sigurniji i </a:t>
            </a:r>
            <a:r>
              <a:rPr sz="2500" spc="-10" dirty="0">
                <a:solidFill>
                  <a:srgbClr val="FFFFFF"/>
                </a:solidFill>
                <a:latin typeface="Caladea"/>
                <a:cs typeface="Caladea"/>
              </a:rPr>
              <a:t>bolji</a:t>
            </a:r>
            <a:r>
              <a:rPr sz="2500" spc="95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adea"/>
                <a:cs typeface="Caladea"/>
              </a:rPr>
              <a:t>život.</a:t>
            </a:r>
            <a:endParaRPr sz="25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300">
              <a:latin typeface="Caladea"/>
              <a:cs typeface="Caladea"/>
            </a:endParaRPr>
          </a:p>
          <a:p>
            <a:pPr marL="12700" algn="just">
              <a:lnSpc>
                <a:spcPct val="100000"/>
              </a:lnSpc>
            </a:pPr>
            <a:r>
              <a:rPr sz="2500" i="1" spc="-15" dirty="0">
                <a:solidFill>
                  <a:srgbClr val="FFFFFF"/>
                </a:solidFill>
                <a:latin typeface="Caladea"/>
                <a:cs typeface="Caladea"/>
              </a:rPr>
              <a:t>Emigracija </a:t>
            </a:r>
            <a:r>
              <a:rPr sz="2500" spc="-5" dirty="0">
                <a:solidFill>
                  <a:srgbClr val="FFFFFF"/>
                </a:solidFill>
                <a:latin typeface="Caladea"/>
                <a:cs typeface="Caladea"/>
              </a:rPr>
              <a:t>– </a:t>
            </a:r>
            <a:r>
              <a:rPr sz="2500" spc="-15" dirty="0">
                <a:solidFill>
                  <a:srgbClr val="FFFFFF"/>
                </a:solidFill>
                <a:latin typeface="Caladea"/>
                <a:cs typeface="Caladea"/>
              </a:rPr>
              <a:t>odseljavanje</a:t>
            </a:r>
            <a:r>
              <a:rPr sz="2500" spc="95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adea"/>
                <a:cs typeface="Caladea"/>
              </a:rPr>
              <a:t>stanovništva</a:t>
            </a:r>
            <a:endParaRPr sz="2500">
              <a:latin typeface="Caladea"/>
              <a:cs typeface="Caladea"/>
            </a:endParaRPr>
          </a:p>
          <a:p>
            <a:pPr marL="12700" algn="just">
              <a:lnSpc>
                <a:spcPct val="100000"/>
              </a:lnSpc>
              <a:spcBef>
                <a:spcPts val="2400"/>
              </a:spcBef>
            </a:pPr>
            <a:r>
              <a:rPr sz="2500" i="1" spc="-10" dirty="0">
                <a:solidFill>
                  <a:srgbClr val="FFFFFF"/>
                </a:solidFill>
                <a:latin typeface="Caladea"/>
                <a:cs typeface="Caladea"/>
              </a:rPr>
              <a:t>Imigracija </a:t>
            </a:r>
            <a:r>
              <a:rPr sz="2500" spc="-5" dirty="0">
                <a:solidFill>
                  <a:srgbClr val="FFFFFF"/>
                </a:solidFill>
                <a:latin typeface="Caladea"/>
                <a:cs typeface="Caladea"/>
              </a:rPr>
              <a:t>– </a:t>
            </a:r>
            <a:r>
              <a:rPr sz="2500" spc="-15" dirty="0">
                <a:solidFill>
                  <a:srgbClr val="FFFFFF"/>
                </a:solidFill>
                <a:latin typeface="Caladea"/>
                <a:cs typeface="Caladea"/>
              </a:rPr>
              <a:t>doseljavanje</a:t>
            </a:r>
            <a:r>
              <a:rPr sz="2500" spc="75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adea"/>
                <a:cs typeface="Caladea"/>
              </a:rPr>
              <a:t>stanovništva</a:t>
            </a:r>
            <a:endParaRPr sz="25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8550" y="132968"/>
            <a:ext cx="516128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spc="-790" dirty="0">
                <a:solidFill>
                  <a:srgbClr val="353535"/>
                </a:solidFill>
                <a:latin typeface="Arial Black"/>
                <a:cs typeface="Arial Black"/>
              </a:rPr>
              <a:t>Zašto </a:t>
            </a:r>
            <a:r>
              <a:rPr sz="4900" spc="-620" dirty="0">
                <a:solidFill>
                  <a:srgbClr val="353535"/>
                </a:solidFill>
                <a:latin typeface="Arial Black"/>
                <a:cs typeface="Arial Black"/>
              </a:rPr>
              <a:t>ljudi</a:t>
            </a:r>
            <a:r>
              <a:rPr sz="4900" spc="-670" dirty="0">
                <a:solidFill>
                  <a:srgbClr val="353535"/>
                </a:solidFill>
                <a:latin typeface="Arial Black"/>
                <a:cs typeface="Arial Black"/>
              </a:rPr>
              <a:t> </a:t>
            </a:r>
            <a:r>
              <a:rPr sz="4900" spc="-660" dirty="0">
                <a:solidFill>
                  <a:srgbClr val="353535"/>
                </a:solidFill>
                <a:latin typeface="Arial Black"/>
                <a:cs typeface="Arial Black"/>
              </a:rPr>
              <a:t>migriraju</a:t>
            </a:r>
            <a:endParaRPr sz="49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26335" y="1910841"/>
            <a:ext cx="6556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solidFill>
                  <a:srgbClr val="0078D6"/>
                </a:solidFill>
                <a:uFill>
                  <a:solidFill>
                    <a:srgbClr val="0078D6"/>
                  </a:solidFill>
                </a:uFill>
                <a:latin typeface="Arial"/>
                <a:cs typeface="Arial"/>
                <a:hlinkClick r:id="rId2"/>
              </a:rPr>
              <a:t>https://www.youtube.com/watch?v=rqcJcMLFr6c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8550" y="132968"/>
            <a:ext cx="516128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spc="-790" dirty="0">
                <a:latin typeface="Arial Black"/>
                <a:cs typeface="Arial Black"/>
              </a:rPr>
              <a:t>Zašto </a:t>
            </a:r>
            <a:r>
              <a:rPr sz="4900" spc="-620" dirty="0">
                <a:latin typeface="Arial Black"/>
                <a:cs typeface="Arial Black"/>
              </a:rPr>
              <a:t>ljudi</a:t>
            </a:r>
            <a:r>
              <a:rPr sz="4900" spc="-670" dirty="0">
                <a:latin typeface="Arial Black"/>
                <a:cs typeface="Arial Black"/>
              </a:rPr>
              <a:t> </a:t>
            </a:r>
            <a:r>
              <a:rPr sz="4900" spc="-660" dirty="0">
                <a:latin typeface="Arial Black"/>
                <a:cs typeface="Arial Black"/>
              </a:rPr>
              <a:t>migriraju</a:t>
            </a:r>
            <a:endParaRPr sz="49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519" y="2430779"/>
            <a:ext cx="5410200" cy="2091055"/>
          </a:xfrm>
          <a:custGeom>
            <a:avLst/>
            <a:gdLst/>
            <a:ahLst/>
            <a:cxnLst/>
            <a:rect l="l" t="t" r="r" b="b"/>
            <a:pathLst>
              <a:path w="5410200" h="2091054">
                <a:moveTo>
                  <a:pt x="5410200" y="0"/>
                </a:moveTo>
                <a:lnTo>
                  <a:pt x="0" y="0"/>
                </a:lnTo>
                <a:lnTo>
                  <a:pt x="0" y="2090927"/>
                </a:lnTo>
                <a:lnTo>
                  <a:pt x="5410200" y="2090927"/>
                </a:lnTo>
                <a:lnTo>
                  <a:pt x="5410200" y="0"/>
                </a:lnTo>
                <a:close/>
              </a:path>
            </a:pathLst>
          </a:custGeom>
          <a:solidFill>
            <a:srgbClr val="EAE7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1519" y="1440179"/>
            <a:ext cx="5410200" cy="890269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3020"/>
              </a:lnSpc>
            </a:pPr>
            <a:r>
              <a:rPr sz="2600" b="1" spc="-5" dirty="0">
                <a:solidFill>
                  <a:srgbClr val="353535"/>
                </a:solidFill>
                <a:latin typeface="Caladea"/>
                <a:cs typeface="Caladea"/>
              </a:rPr>
              <a:t>ČIMBENICI</a:t>
            </a:r>
            <a:r>
              <a:rPr sz="2600" b="1" spc="-20" dirty="0">
                <a:solidFill>
                  <a:srgbClr val="353535"/>
                </a:solidFill>
                <a:latin typeface="Caladea"/>
                <a:cs typeface="Caladea"/>
              </a:rPr>
              <a:t> POTICANJA</a:t>
            </a:r>
            <a:endParaRPr sz="2600">
              <a:latin typeface="Caladea"/>
              <a:cs typeface="Caladea"/>
            </a:endParaRPr>
          </a:p>
          <a:p>
            <a:pPr marL="91440">
              <a:lnSpc>
                <a:spcPts val="1745"/>
              </a:lnSpc>
            </a:pPr>
            <a:r>
              <a:rPr sz="1600" b="1" spc="-10" dirty="0">
                <a:solidFill>
                  <a:srgbClr val="353535"/>
                </a:solidFill>
                <a:latin typeface="Caladea"/>
                <a:cs typeface="Caladea"/>
              </a:rPr>
              <a:t>(događaji/okolnosti koje ljude </a:t>
            </a:r>
            <a:r>
              <a:rPr sz="1600" b="1" spc="-15" dirty="0">
                <a:solidFill>
                  <a:srgbClr val="353535"/>
                </a:solidFill>
                <a:latin typeface="Caladea"/>
                <a:cs typeface="Caladea"/>
              </a:rPr>
              <a:t>tjeraju/navode</a:t>
            </a:r>
            <a:r>
              <a:rPr sz="1600" b="1" spc="110" dirty="0">
                <a:solidFill>
                  <a:srgbClr val="353535"/>
                </a:solidFill>
                <a:latin typeface="Caladea"/>
                <a:cs typeface="Caladea"/>
              </a:rPr>
              <a:t> </a:t>
            </a:r>
            <a:r>
              <a:rPr sz="1600" b="1" spc="-10" dirty="0">
                <a:solidFill>
                  <a:srgbClr val="353535"/>
                </a:solidFill>
                <a:latin typeface="Caladea"/>
                <a:cs typeface="Caladea"/>
              </a:rPr>
              <a:t>da</a:t>
            </a:r>
            <a:endParaRPr sz="1600">
              <a:latin typeface="Caladea"/>
              <a:cs typeface="Caladea"/>
            </a:endParaRPr>
          </a:p>
          <a:p>
            <a:pPr marL="91440">
              <a:lnSpc>
                <a:spcPts val="1825"/>
              </a:lnSpc>
            </a:pPr>
            <a:r>
              <a:rPr sz="1600" b="1" spc="-10" dirty="0">
                <a:solidFill>
                  <a:srgbClr val="353535"/>
                </a:solidFill>
                <a:latin typeface="Caladea"/>
                <a:cs typeface="Caladea"/>
              </a:rPr>
              <a:t>napuste </a:t>
            </a:r>
            <a:r>
              <a:rPr sz="1600" b="1" spc="-20" dirty="0">
                <a:solidFill>
                  <a:srgbClr val="353535"/>
                </a:solidFill>
                <a:latin typeface="Caladea"/>
                <a:cs typeface="Caladea"/>
              </a:rPr>
              <a:t>svoje</a:t>
            </a:r>
            <a:r>
              <a:rPr sz="1600" b="1" spc="35" dirty="0">
                <a:solidFill>
                  <a:srgbClr val="353535"/>
                </a:solidFill>
                <a:latin typeface="Caladea"/>
                <a:cs typeface="Caladea"/>
              </a:rPr>
              <a:t> </a:t>
            </a:r>
            <a:r>
              <a:rPr sz="1600" b="1" spc="-20" dirty="0">
                <a:solidFill>
                  <a:srgbClr val="353535"/>
                </a:solidFill>
                <a:latin typeface="Caladea"/>
                <a:cs typeface="Caladea"/>
              </a:rPr>
              <a:t>domove)</a:t>
            </a:r>
            <a:endParaRPr sz="1600">
              <a:latin typeface="Caladea"/>
              <a:cs typeface="Calade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94120" y="1440179"/>
            <a:ext cx="5486400" cy="890269"/>
          </a:xfrm>
          <a:prstGeom prst="rect">
            <a:avLst/>
          </a:prstGeom>
          <a:solidFill>
            <a:srgbClr val="0D6C38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3020"/>
              </a:lnSpc>
            </a:pPr>
            <a:r>
              <a:rPr sz="2600" b="1" spc="-5" dirty="0">
                <a:solidFill>
                  <a:srgbClr val="FFFFFF"/>
                </a:solidFill>
                <a:latin typeface="Caladea"/>
                <a:cs typeface="Caladea"/>
              </a:rPr>
              <a:t>ČIMBENICI</a:t>
            </a:r>
            <a:r>
              <a:rPr sz="2600" b="1" spc="-20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Caladea"/>
                <a:cs typeface="Caladea"/>
              </a:rPr>
              <a:t>PRIVLAČENJA</a:t>
            </a:r>
            <a:endParaRPr sz="2600">
              <a:latin typeface="Caladea"/>
              <a:cs typeface="Caladea"/>
            </a:endParaRPr>
          </a:p>
          <a:p>
            <a:pPr marL="92075">
              <a:lnSpc>
                <a:spcPts val="1839"/>
              </a:lnSpc>
            </a:pPr>
            <a:r>
              <a:rPr sz="1600" b="1" spc="-10" dirty="0">
                <a:solidFill>
                  <a:srgbClr val="FFFFFF"/>
                </a:solidFill>
                <a:latin typeface="Caladea"/>
                <a:cs typeface="Caladea"/>
              </a:rPr>
              <a:t>(mogućnosti koje ljude </a:t>
            </a:r>
            <a:r>
              <a:rPr sz="1600" b="1" spc="-15" dirty="0">
                <a:solidFill>
                  <a:srgbClr val="FFFFFF"/>
                </a:solidFill>
                <a:latin typeface="Caladea"/>
                <a:cs typeface="Caladea"/>
              </a:rPr>
              <a:t>privlače </a:t>
            </a:r>
            <a:r>
              <a:rPr sz="1600" b="1" spc="-5" dirty="0">
                <a:solidFill>
                  <a:srgbClr val="FFFFFF"/>
                </a:solidFill>
                <a:latin typeface="Caladea"/>
                <a:cs typeface="Caladea"/>
              </a:rPr>
              <a:t>na </a:t>
            </a:r>
            <a:r>
              <a:rPr sz="1600" b="1" spc="-10" dirty="0">
                <a:solidFill>
                  <a:srgbClr val="FFFFFF"/>
                </a:solidFill>
                <a:latin typeface="Caladea"/>
                <a:cs typeface="Caladea"/>
              </a:rPr>
              <a:t>druga</a:t>
            </a:r>
            <a:r>
              <a:rPr sz="1600" b="1" spc="114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adea"/>
                <a:cs typeface="Caladea"/>
              </a:rPr>
              <a:t>mjesta)</a:t>
            </a:r>
            <a:endParaRPr sz="1600">
              <a:latin typeface="Caladea"/>
              <a:cs typeface="Calade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94120" y="2430779"/>
            <a:ext cx="5486400" cy="2108200"/>
          </a:xfrm>
          <a:custGeom>
            <a:avLst/>
            <a:gdLst/>
            <a:ahLst/>
            <a:cxnLst/>
            <a:rect l="l" t="t" r="r" b="b"/>
            <a:pathLst>
              <a:path w="5486400" h="2108200">
                <a:moveTo>
                  <a:pt x="5486400" y="0"/>
                </a:moveTo>
                <a:lnTo>
                  <a:pt x="0" y="0"/>
                </a:lnTo>
                <a:lnTo>
                  <a:pt x="0" y="2107691"/>
                </a:lnTo>
                <a:lnTo>
                  <a:pt x="5486400" y="2107691"/>
                </a:lnTo>
                <a:lnTo>
                  <a:pt x="5486400" y="0"/>
                </a:lnTo>
                <a:close/>
              </a:path>
            </a:pathLst>
          </a:custGeom>
          <a:solidFill>
            <a:srgbClr val="EAE7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7164" y="4766817"/>
            <a:ext cx="3002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75" dirty="0">
                <a:solidFill>
                  <a:srgbClr val="353535"/>
                </a:solidFill>
                <a:latin typeface="Arial Black"/>
                <a:cs typeface="Arial Black"/>
              </a:rPr>
              <a:t>nemogućnost </a:t>
            </a:r>
            <a:r>
              <a:rPr sz="1800" spc="-285" dirty="0">
                <a:solidFill>
                  <a:srgbClr val="353535"/>
                </a:solidFill>
                <a:latin typeface="Arial Black"/>
                <a:cs typeface="Arial Black"/>
              </a:rPr>
              <a:t>pronalaska</a:t>
            </a:r>
            <a:r>
              <a:rPr sz="1800" spc="-330" dirty="0">
                <a:solidFill>
                  <a:srgbClr val="353535"/>
                </a:solidFill>
                <a:latin typeface="Arial Black"/>
                <a:cs typeface="Arial Black"/>
              </a:rPr>
              <a:t> </a:t>
            </a:r>
            <a:r>
              <a:rPr sz="1800" spc="-260" dirty="0">
                <a:solidFill>
                  <a:srgbClr val="353535"/>
                </a:solidFill>
                <a:latin typeface="Arial Black"/>
                <a:cs typeface="Arial Black"/>
              </a:rPr>
              <a:t>posla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42842" y="4766817"/>
            <a:ext cx="73666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2554" algn="l"/>
              </a:tabLst>
            </a:pPr>
            <a:r>
              <a:rPr sz="1800" spc="-15" dirty="0">
                <a:solidFill>
                  <a:srgbClr val="353535"/>
                </a:solidFill>
                <a:latin typeface="Times New Roman"/>
                <a:cs typeface="Times New Roman"/>
              </a:rPr>
              <a:t>strah </a:t>
            </a:r>
            <a:r>
              <a:rPr sz="1800" spc="-55" dirty="0">
                <a:solidFill>
                  <a:srgbClr val="353535"/>
                </a:solidFill>
                <a:latin typeface="Times New Roman"/>
                <a:cs typeface="Times New Roman"/>
              </a:rPr>
              <a:t>za </a:t>
            </a:r>
            <a:r>
              <a:rPr sz="1800" spc="-50" dirty="0">
                <a:solidFill>
                  <a:srgbClr val="353535"/>
                </a:solidFill>
                <a:latin typeface="Times New Roman"/>
                <a:cs typeface="Times New Roman"/>
              </a:rPr>
              <a:t>vlastiti </a:t>
            </a:r>
            <a:r>
              <a:rPr sz="1800" spc="-45" dirty="0">
                <a:solidFill>
                  <a:srgbClr val="353535"/>
                </a:solidFill>
                <a:latin typeface="Times New Roman"/>
                <a:cs typeface="Times New Roman"/>
              </a:rPr>
              <a:t>život </a:t>
            </a:r>
            <a:r>
              <a:rPr sz="1800" spc="-90" dirty="0">
                <a:solidFill>
                  <a:srgbClr val="353535"/>
                </a:solidFill>
                <a:latin typeface="Times New Roman"/>
                <a:cs typeface="Times New Roman"/>
              </a:rPr>
              <a:t>i </a:t>
            </a:r>
            <a:r>
              <a:rPr sz="1800" spc="-45" dirty="0">
                <a:solidFill>
                  <a:srgbClr val="353535"/>
                </a:solidFill>
                <a:latin typeface="Times New Roman"/>
                <a:cs typeface="Times New Roman"/>
              </a:rPr>
              <a:t>život</a:t>
            </a:r>
            <a:r>
              <a:rPr sz="1800" spc="350" dirty="0">
                <a:solidFill>
                  <a:srgbClr val="353535"/>
                </a:solidFill>
                <a:latin typeface="Times New Roman"/>
                <a:cs typeface="Times New Roman"/>
              </a:rPr>
              <a:t> </a:t>
            </a:r>
            <a:r>
              <a:rPr sz="1800" spc="-45" dirty="0">
                <a:solidFill>
                  <a:srgbClr val="353535"/>
                </a:solidFill>
                <a:latin typeface="Times New Roman"/>
                <a:cs typeface="Times New Roman"/>
              </a:rPr>
              <a:t>vlastite</a:t>
            </a:r>
            <a:r>
              <a:rPr sz="1800" spc="20" dirty="0">
                <a:solidFill>
                  <a:srgbClr val="353535"/>
                </a:solidFill>
                <a:latin typeface="Times New Roman"/>
                <a:cs typeface="Times New Roman"/>
              </a:rPr>
              <a:t> </a:t>
            </a:r>
            <a:r>
              <a:rPr sz="1800" spc="-45" dirty="0">
                <a:solidFill>
                  <a:srgbClr val="353535"/>
                </a:solidFill>
                <a:latin typeface="Times New Roman"/>
                <a:cs typeface="Times New Roman"/>
              </a:rPr>
              <a:t>obitelji	</a:t>
            </a:r>
            <a:r>
              <a:rPr sz="1800" spc="-325" dirty="0">
                <a:solidFill>
                  <a:srgbClr val="353535"/>
                </a:solidFill>
                <a:latin typeface="Arial Black"/>
                <a:cs typeface="Arial Black"/>
              </a:rPr>
              <a:t>SIGURNOST </a:t>
            </a:r>
            <a:r>
              <a:rPr sz="1800" spc="-5" dirty="0">
                <a:solidFill>
                  <a:srgbClr val="353535"/>
                </a:solidFill>
                <a:latin typeface="Tahoma"/>
                <a:cs typeface="Tahoma"/>
              </a:rPr>
              <a:t>kršenje ljudskih</a:t>
            </a:r>
            <a:r>
              <a:rPr sz="1800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353535"/>
                </a:solidFill>
                <a:latin typeface="Tahoma"/>
                <a:cs typeface="Tahoma"/>
              </a:rPr>
              <a:t>prava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7164" y="5067426"/>
            <a:ext cx="4921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0" dirty="0">
                <a:solidFill>
                  <a:srgbClr val="353535"/>
                </a:solidFill>
                <a:latin typeface="Arial Black"/>
                <a:cs typeface="Arial Black"/>
              </a:rPr>
              <a:t>g</a:t>
            </a:r>
            <a:r>
              <a:rPr sz="2000" spc="-250" dirty="0">
                <a:solidFill>
                  <a:srgbClr val="353535"/>
                </a:solidFill>
                <a:latin typeface="Arial Black"/>
                <a:cs typeface="Arial Black"/>
              </a:rPr>
              <a:t>l</a:t>
            </a:r>
            <a:r>
              <a:rPr sz="2000" spc="-345" dirty="0">
                <a:solidFill>
                  <a:srgbClr val="353535"/>
                </a:solidFill>
                <a:latin typeface="Arial Black"/>
                <a:cs typeface="Arial Black"/>
              </a:rPr>
              <a:t>a</a:t>
            </a:r>
            <a:r>
              <a:rPr sz="2000" spc="-215" dirty="0">
                <a:solidFill>
                  <a:srgbClr val="353535"/>
                </a:solidFill>
                <a:latin typeface="Arial Black"/>
                <a:cs typeface="Arial Black"/>
              </a:rPr>
              <a:t>d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9761" y="5093334"/>
            <a:ext cx="9298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0530" algn="l"/>
                <a:tab pos="3746500" algn="l"/>
                <a:tab pos="4300855" algn="l"/>
              </a:tabLst>
            </a:pPr>
            <a:r>
              <a:rPr sz="1800" spc="-145" dirty="0">
                <a:solidFill>
                  <a:srgbClr val="353535"/>
                </a:solidFill>
                <a:latin typeface="Bookman Uralic"/>
                <a:cs typeface="Bookman Uralic"/>
              </a:rPr>
              <a:t>loša</a:t>
            </a:r>
            <a:r>
              <a:rPr sz="1800" spc="20" dirty="0">
                <a:solidFill>
                  <a:srgbClr val="353535"/>
                </a:solidFill>
                <a:latin typeface="Bookman Uralic"/>
                <a:cs typeface="Bookman Uralic"/>
              </a:rPr>
              <a:t> </a:t>
            </a:r>
            <a:r>
              <a:rPr sz="1800" dirty="0">
                <a:solidFill>
                  <a:srgbClr val="353535"/>
                </a:solidFill>
                <a:latin typeface="Bookman Uralic"/>
                <a:cs typeface="Bookman Uralic"/>
              </a:rPr>
              <a:t>zdravstvena</a:t>
            </a:r>
            <a:r>
              <a:rPr sz="1800" spc="5" dirty="0">
                <a:solidFill>
                  <a:srgbClr val="353535"/>
                </a:solidFill>
                <a:latin typeface="Bookman Uralic"/>
                <a:cs typeface="Bookman Uralic"/>
              </a:rPr>
              <a:t> </a:t>
            </a:r>
            <a:r>
              <a:rPr sz="1800" spc="-85" dirty="0">
                <a:solidFill>
                  <a:srgbClr val="353535"/>
                </a:solidFill>
                <a:latin typeface="Bookman Uralic"/>
                <a:cs typeface="Bookman Uralic"/>
              </a:rPr>
              <a:t>zaštita	</a:t>
            </a:r>
            <a:r>
              <a:rPr sz="1800" b="1" i="1" spc="-130" dirty="0">
                <a:solidFill>
                  <a:srgbClr val="353535"/>
                </a:solidFill>
                <a:latin typeface="Times New Roman"/>
                <a:cs typeface="Times New Roman"/>
              </a:rPr>
              <a:t>sukobi	</a:t>
            </a:r>
            <a:r>
              <a:rPr sz="1800" spc="-409" dirty="0">
                <a:solidFill>
                  <a:srgbClr val="353535"/>
                </a:solidFill>
                <a:latin typeface="Arial Black"/>
                <a:cs typeface="Arial Black"/>
              </a:rPr>
              <a:t>RAT	</a:t>
            </a:r>
            <a:r>
              <a:rPr sz="1800" spc="-5" dirty="0">
                <a:solidFill>
                  <a:srgbClr val="353535"/>
                </a:solidFill>
                <a:latin typeface="Impact"/>
                <a:cs typeface="Impact"/>
              </a:rPr>
              <a:t>prirodne </a:t>
            </a:r>
            <a:r>
              <a:rPr sz="1800" dirty="0">
                <a:solidFill>
                  <a:srgbClr val="353535"/>
                </a:solidFill>
                <a:latin typeface="Impact"/>
                <a:cs typeface="Impact"/>
              </a:rPr>
              <a:t>katastrofe </a:t>
            </a:r>
            <a:r>
              <a:rPr sz="1800" spc="-5" dirty="0">
                <a:solidFill>
                  <a:srgbClr val="353535"/>
                </a:solidFill>
                <a:latin typeface="Impact"/>
                <a:cs typeface="Impact"/>
              </a:rPr>
              <a:t>(poplave, potresi, suše,</a:t>
            </a:r>
            <a:r>
              <a:rPr sz="1800" spc="40" dirty="0">
                <a:solidFill>
                  <a:srgbClr val="353535"/>
                </a:solidFill>
                <a:latin typeface="Impact"/>
                <a:cs typeface="Impact"/>
              </a:rPr>
              <a:t> </a:t>
            </a:r>
            <a:r>
              <a:rPr sz="1800" spc="-5" dirty="0">
                <a:solidFill>
                  <a:srgbClr val="353535"/>
                </a:solidFill>
                <a:latin typeface="Impact"/>
                <a:cs typeface="Impact"/>
              </a:rPr>
              <a:t>uragani...)</a:t>
            </a:r>
            <a:endParaRPr sz="1800">
              <a:latin typeface="Impact"/>
              <a:cs typeface="Impac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7164" y="5390540"/>
            <a:ext cx="4844415" cy="12528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111300"/>
              </a:lnSpc>
              <a:spcBef>
                <a:spcPts val="140"/>
              </a:spcBef>
              <a:tabLst>
                <a:tab pos="2828925" algn="l"/>
              </a:tabLst>
            </a:pPr>
            <a:r>
              <a:rPr sz="1800" spc="-5" dirty="0">
                <a:solidFill>
                  <a:srgbClr val="353535"/>
                </a:solidFill>
                <a:latin typeface="Georgia"/>
                <a:cs typeface="Georgia"/>
              </a:rPr>
              <a:t>poštivanje</a:t>
            </a:r>
            <a:r>
              <a:rPr sz="1800" spc="10" dirty="0">
                <a:solidFill>
                  <a:srgbClr val="353535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353535"/>
                </a:solidFill>
                <a:latin typeface="Georgia"/>
                <a:cs typeface="Georgia"/>
              </a:rPr>
              <a:t>ljudskih</a:t>
            </a:r>
            <a:r>
              <a:rPr sz="1800" spc="10" dirty="0">
                <a:solidFill>
                  <a:srgbClr val="353535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353535"/>
                </a:solidFill>
                <a:latin typeface="Georgia"/>
                <a:cs typeface="Georgia"/>
              </a:rPr>
              <a:t>prava	</a:t>
            </a:r>
            <a:r>
              <a:rPr sz="1800" spc="-275" dirty="0">
                <a:solidFill>
                  <a:srgbClr val="353535"/>
                </a:solidFill>
                <a:latin typeface="Arial Black"/>
                <a:cs typeface="Arial Black"/>
              </a:rPr>
              <a:t>nuklearne </a:t>
            </a:r>
            <a:r>
              <a:rPr sz="1800" spc="-295" dirty="0">
                <a:solidFill>
                  <a:srgbClr val="353535"/>
                </a:solidFill>
                <a:latin typeface="Arial Black"/>
                <a:cs typeface="Arial Black"/>
              </a:rPr>
              <a:t>katastrofe  </a:t>
            </a:r>
            <a:r>
              <a:rPr sz="1800" dirty="0">
                <a:solidFill>
                  <a:srgbClr val="353535"/>
                </a:solidFill>
                <a:latin typeface="Comic Sans MS"/>
                <a:cs typeface="Comic Sans MS"/>
              </a:rPr>
              <a:t>progon </a:t>
            </a:r>
            <a:r>
              <a:rPr sz="1800" spc="-5" dirty="0">
                <a:solidFill>
                  <a:srgbClr val="353535"/>
                </a:solidFill>
                <a:latin typeface="Comic Sans MS"/>
                <a:cs typeface="Comic Sans MS"/>
              </a:rPr>
              <a:t>zbog etničke ili </a:t>
            </a:r>
            <a:r>
              <a:rPr sz="1800" dirty="0">
                <a:solidFill>
                  <a:srgbClr val="353535"/>
                </a:solidFill>
                <a:latin typeface="Comic Sans MS"/>
                <a:cs typeface="Comic Sans MS"/>
              </a:rPr>
              <a:t>nacionalne</a:t>
            </a:r>
            <a:r>
              <a:rPr sz="1800" spc="-130" dirty="0">
                <a:solidFill>
                  <a:srgbClr val="353535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353535"/>
                </a:solidFill>
                <a:latin typeface="Comic Sans MS"/>
                <a:cs typeface="Comic Sans MS"/>
              </a:rPr>
              <a:t>pripadnosti  </a:t>
            </a:r>
            <a:r>
              <a:rPr sz="1800" spc="-60" dirty="0">
                <a:solidFill>
                  <a:srgbClr val="353535"/>
                </a:solidFill>
                <a:latin typeface="Arial"/>
                <a:cs typeface="Arial"/>
              </a:rPr>
              <a:t>manja </a:t>
            </a:r>
            <a:r>
              <a:rPr sz="1800" spc="-25" dirty="0">
                <a:solidFill>
                  <a:srgbClr val="353535"/>
                </a:solidFill>
                <a:latin typeface="Arial"/>
                <a:cs typeface="Arial"/>
              </a:rPr>
              <a:t>mogućnost </a:t>
            </a:r>
            <a:r>
              <a:rPr sz="1800" spc="-50" dirty="0">
                <a:solidFill>
                  <a:srgbClr val="353535"/>
                </a:solidFill>
                <a:latin typeface="Arial"/>
                <a:cs typeface="Arial"/>
              </a:rPr>
              <a:t>nastupanja </a:t>
            </a:r>
            <a:r>
              <a:rPr sz="1800" spc="-5" dirty="0">
                <a:solidFill>
                  <a:srgbClr val="353535"/>
                </a:solidFill>
                <a:latin typeface="Arial"/>
                <a:cs typeface="Arial"/>
              </a:rPr>
              <a:t>prirodnih</a:t>
            </a:r>
            <a:r>
              <a:rPr sz="1800" spc="-33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53535"/>
                </a:solidFill>
                <a:latin typeface="Arial"/>
                <a:cs typeface="Arial"/>
              </a:rPr>
              <a:t>katastrofa  </a:t>
            </a:r>
            <a:r>
              <a:rPr sz="1800" spc="-210" dirty="0">
                <a:solidFill>
                  <a:srgbClr val="353535"/>
                </a:solidFill>
                <a:latin typeface="Arial Black"/>
                <a:cs typeface="Arial Black"/>
              </a:rPr>
              <a:t>bolji </a:t>
            </a:r>
            <a:r>
              <a:rPr sz="1800" spc="-254" dirty="0">
                <a:solidFill>
                  <a:srgbClr val="353535"/>
                </a:solidFill>
                <a:latin typeface="Arial Black"/>
                <a:cs typeface="Arial Black"/>
              </a:rPr>
              <a:t>uvjeti </a:t>
            </a:r>
            <a:r>
              <a:rPr sz="1800" spc="-275" dirty="0">
                <a:solidFill>
                  <a:srgbClr val="353535"/>
                </a:solidFill>
                <a:latin typeface="Arial Black"/>
                <a:cs typeface="Arial Black"/>
              </a:rPr>
              <a:t>na </a:t>
            </a:r>
            <a:r>
              <a:rPr sz="1800" spc="-245" dirty="0">
                <a:solidFill>
                  <a:srgbClr val="353535"/>
                </a:solidFill>
                <a:latin typeface="Arial Black"/>
                <a:cs typeface="Arial Black"/>
              </a:rPr>
              <a:t>tržištu</a:t>
            </a:r>
            <a:r>
              <a:rPr sz="1800" spc="-455" dirty="0">
                <a:solidFill>
                  <a:srgbClr val="353535"/>
                </a:solidFill>
                <a:latin typeface="Arial Black"/>
                <a:cs typeface="Arial Black"/>
              </a:rPr>
              <a:t> </a:t>
            </a:r>
            <a:r>
              <a:rPr sz="1800" spc="-250" dirty="0">
                <a:solidFill>
                  <a:srgbClr val="353535"/>
                </a:solidFill>
                <a:latin typeface="Arial Black"/>
                <a:cs typeface="Arial Black"/>
              </a:rPr>
              <a:t>rada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65801" y="5427090"/>
            <a:ext cx="2254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53535"/>
                </a:solidFill>
                <a:latin typeface="Arial Black"/>
                <a:cs typeface="Arial Black"/>
              </a:rPr>
              <a:t>progon </a:t>
            </a:r>
            <a:r>
              <a:rPr sz="1800" spc="-5" dirty="0">
                <a:solidFill>
                  <a:srgbClr val="353535"/>
                </a:solidFill>
                <a:latin typeface="Arial Black"/>
                <a:cs typeface="Arial Black"/>
              </a:rPr>
              <a:t>zbog</a:t>
            </a:r>
            <a:r>
              <a:rPr sz="1800" spc="-65" dirty="0">
                <a:solidFill>
                  <a:srgbClr val="353535"/>
                </a:solidFill>
                <a:latin typeface="Arial Black"/>
                <a:cs typeface="Arial Black"/>
              </a:rPr>
              <a:t> </a:t>
            </a:r>
            <a:r>
              <a:rPr sz="1800" spc="5" dirty="0">
                <a:solidFill>
                  <a:srgbClr val="353535"/>
                </a:solidFill>
                <a:latin typeface="Arial Black"/>
                <a:cs typeface="Arial Black"/>
              </a:rPr>
              <a:t>vjere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26502" y="5401182"/>
            <a:ext cx="23602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125" dirty="0">
                <a:solidFill>
                  <a:srgbClr val="353535"/>
                </a:solidFill>
                <a:latin typeface="Times New Roman"/>
                <a:cs typeface="Times New Roman"/>
              </a:rPr>
              <a:t>bolji </a:t>
            </a:r>
            <a:r>
              <a:rPr sz="2000" b="1" i="1" spc="-80" dirty="0">
                <a:solidFill>
                  <a:srgbClr val="353535"/>
                </a:solidFill>
                <a:latin typeface="Times New Roman"/>
                <a:cs typeface="Times New Roman"/>
              </a:rPr>
              <a:t>položaj/ </a:t>
            </a:r>
            <a:r>
              <a:rPr sz="2000" b="1" i="1" spc="-40" dirty="0">
                <a:solidFill>
                  <a:srgbClr val="353535"/>
                </a:solidFill>
                <a:latin typeface="Times New Roman"/>
                <a:cs typeface="Times New Roman"/>
              </a:rPr>
              <a:t>zaštita</a:t>
            </a:r>
            <a:r>
              <a:rPr sz="2000" b="1" i="1" spc="-165" dirty="0">
                <a:solidFill>
                  <a:srgbClr val="353535"/>
                </a:solidFill>
                <a:latin typeface="Times New Roman"/>
                <a:cs typeface="Times New Roman"/>
              </a:rPr>
              <a:t> </a:t>
            </a:r>
            <a:r>
              <a:rPr sz="2000" b="1" i="1" spc="-114" dirty="0">
                <a:solidFill>
                  <a:srgbClr val="353535"/>
                </a:solidFill>
                <a:latin typeface="Times New Roman"/>
                <a:cs typeface="Times New Roman"/>
              </a:rPr>
              <a:t>žena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93756" y="5427090"/>
            <a:ext cx="1577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10" dirty="0">
                <a:solidFill>
                  <a:srgbClr val="353535"/>
                </a:solidFill>
                <a:latin typeface="Times New Roman"/>
                <a:cs typeface="Times New Roman"/>
              </a:rPr>
              <a:t>razdvajanje</a:t>
            </a:r>
            <a:r>
              <a:rPr sz="1800" b="1" i="1" spc="-105" dirty="0">
                <a:solidFill>
                  <a:srgbClr val="353535"/>
                </a:solidFill>
                <a:latin typeface="Times New Roman"/>
                <a:cs typeface="Times New Roman"/>
              </a:rPr>
              <a:t> </a:t>
            </a:r>
            <a:r>
              <a:rPr sz="1800" b="1" i="1" spc="-90" dirty="0">
                <a:solidFill>
                  <a:srgbClr val="353535"/>
                </a:solidFill>
                <a:latin typeface="Times New Roman"/>
                <a:cs typeface="Times New Roman"/>
              </a:rPr>
              <a:t>obitelji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49596" y="5681471"/>
            <a:ext cx="4046982" cy="5082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81040" y="5737961"/>
            <a:ext cx="6678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94454" algn="l"/>
              </a:tabLst>
            </a:pPr>
            <a:r>
              <a:rPr sz="1800" b="1" spc="-5" dirty="0">
                <a:solidFill>
                  <a:srgbClr val="353535"/>
                </a:solidFill>
                <a:latin typeface="Trebuchet MS"/>
                <a:cs typeface="Trebuchet MS"/>
              </a:rPr>
              <a:t>progon zbog</a:t>
            </a:r>
            <a:r>
              <a:rPr sz="1800" b="1" spc="-20" dirty="0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353535"/>
                </a:solidFill>
                <a:latin typeface="Trebuchet MS"/>
                <a:cs typeface="Trebuchet MS"/>
              </a:rPr>
              <a:t>seksualne</a:t>
            </a:r>
            <a:r>
              <a:rPr sz="1800" b="1" spc="5" dirty="0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353535"/>
                </a:solidFill>
                <a:latin typeface="Trebuchet MS"/>
                <a:cs typeface="Trebuchet MS"/>
              </a:rPr>
              <a:t>orijentacije	</a:t>
            </a:r>
            <a:r>
              <a:rPr sz="1800" i="1" spc="-85" dirty="0">
                <a:solidFill>
                  <a:srgbClr val="353535"/>
                </a:solidFill>
                <a:latin typeface="Times New Roman"/>
                <a:cs typeface="Times New Roman"/>
              </a:rPr>
              <a:t>razvojni </a:t>
            </a:r>
            <a:r>
              <a:rPr sz="1800" i="1" spc="-95" dirty="0">
                <a:solidFill>
                  <a:srgbClr val="353535"/>
                </a:solidFill>
                <a:latin typeface="Times New Roman"/>
                <a:cs typeface="Times New Roman"/>
              </a:rPr>
              <a:t>projekti </a:t>
            </a:r>
            <a:r>
              <a:rPr sz="1800" i="1" spc="-105" dirty="0">
                <a:solidFill>
                  <a:srgbClr val="353535"/>
                </a:solidFill>
                <a:latin typeface="Times New Roman"/>
                <a:cs typeface="Times New Roman"/>
              </a:rPr>
              <a:t>(izgradnja</a:t>
            </a:r>
            <a:r>
              <a:rPr sz="1800" i="1" spc="-15" dirty="0">
                <a:solidFill>
                  <a:srgbClr val="353535"/>
                </a:solidFill>
                <a:latin typeface="Times New Roman"/>
                <a:cs typeface="Times New Roman"/>
              </a:rPr>
              <a:t> </a:t>
            </a:r>
            <a:r>
              <a:rPr sz="1800" i="1" spc="-145" dirty="0">
                <a:solidFill>
                  <a:srgbClr val="353535"/>
                </a:solidFill>
                <a:latin typeface="Times New Roman"/>
                <a:cs typeface="Times New Roman"/>
              </a:rPr>
              <a:t>brana)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93816" y="6041237"/>
            <a:ext cx="40373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66570" algn="l"/>
                <a:tab pos="3397885" algn="l"/>
              </a:tabLst>
            </a:pPr>
            <a:r>
              <a:rPr sz="1800" spc="80" dirty="0">
                <a:solidFill>
                  <a:srgbClr val="353535"/>
                </a:solidFill>
                <a:latin typeface="Arial"/>
                <a:cs typeface="Arial"/>
              </a:rPr>
              <a:t>š</a:t>
            </a:r>
            <a:r>
              <a:rPr sz="1800" spc="480" dirty="0">
                <a:solidFill>
                  <a:srgbClr val="353535"/>
                </a:solidFill>
                <a:latin typeface="Arial"/>
                <a:cs typeface="Arial"/>
              </a:rPr>
              <a:t>t</a:t>
            </a:r>
            <a:r>
              <a:rPr sz="1800" spc="-20" dirty="0">
                <a:solidFill>
                  <a:srgbClr val="353535"/>
                </a:solidFill>
                <a:latin typeface="Arial"/>
                <a:cs typeface="Arial"/>
              </a:rPr>
              <a:t>e</a:t>
            </a:r>
            <a:r>
              <a:rPr sz="1800" spc="480" dirty="0">
                <a:solidFill>
                  <a:srgbClr val="353535"/>
                </a:solidFill>
                <a:latin typeface="Arial"/>
                <a:cs typeface="Arial"/>
              </a:rPr>
              <a:t>t</a:t>
            </a:r>
            <a:r>
              <a:rPr sz="1800" spc="-20" dirty="0">
                <a:solidFill>
                  <a:srgbClr val="353535"/>
                </a:solidFill>
                <a:latin typeface="Arial"/>
                <a:cs typeface="Arial"/>
              </a:rPr>
              <a:t>n</a:t>
            </a:r>
            <a:r>
              <a:rPr sz="1800" spc="585" dirty="0">
                <a:solidFill>
                  <a:srgbClr val="353535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353535"/>
                </a:solidFill>
                <a:latin typeface="Arial"/>
                <a:cs typeface="Arial"/>
              </a:rPr>
              <a:t>ob</a:t>
            </a:r>
            <a:r>
              <a:rPr sz="1800" spc="385" dirty="0">
                <a:solidFill>
                  <a:srgbClr val="353535"/>
                </a:solidFill>
                <a:latin typeface="Arial"/>
                <a:cs typeface="Arial"/>
              </a:rPr>
              <a:t>r</a:t>
            </a:r>
            <a:r>
              <a:rPr sz="1800" spc="-20" dirty="0">
                <a:solidFill>
                  <a:srgbClr val="353535"/>
                </a:solidFill>
                <a:latin typeface="Arial"/>
                <a:cs typeface="Arial"/>
              </a:rPr>
              <a:t>ed</a:t>
            </a:r>
            <a:r>
              <a:rPr sz="1800" spc="585" dirty="0">
                <a:solidFill>
                  <a:srgbClr val="353535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53535"/>
                </a:solidFill>
                <a:latin typeface="Arial"/>
                <a:cs typeface="Arial"/>
              </a:rPr>
              <a:t>	</a:t>
            </a:r>
            <a:r>
              <a:rPr sz="1800" spc="385" dirty="0">
                <a:solidFill>
                  <a:srgbClr val="353535"/>
                </a:solidFill>
                <a:latin typeface="Arial"/>
                <a:cs typeface="Arial"/>
              </a:rPr>
              <a:t>(</a:t>
            </a:r>
            <a:r>
              <a:rPr sz="1800" spc="-20" dirty="0">
                <a:solidFill>
                  <a:srgbClr val="353535"/>
                </a:solidFill>
                <a:latin typeface="Arial"/>
                <a:cs typeface="Arial"/>
              </a:rPr>
              <a:t>ob</a:t>
            </a:r>
            <a:r>
              <a:rPr sz="1800" spc="385" dirty="0">
                <a:solidFill>
                  <a:srgbClr val="353535"/>
                </a:solidFill>
                <a:latin typeface="Arial"/>
                <a:cs typeface="Arial"/>
              </a:rPr>
              <a:t>r</a:t>
            </a:r>
            <a:r>
              <a:rPr sz="1800" spc="-20" dirty="0">
                <a:solidFill>
                  <a:srgbClr val="353535"/>
                </a:solidFill>
                <a:latin typeface="Arial"/>
                <a:cs typeface="Arial"/>
              </a:rPr>
              <a:t>e</a:t>
            </a:r>
            <a:r>
              <a:rPr sz="1800" spc="80" dirty="0">
                <a:solidFill>
                  <a:srgbClr val="353535"/>
                </a:solidFill>
                <a:latin typeface="Arial"/>
                <a:cs typeface="Arial"/>
              </a:rPr>
              <a:t>z</a:t>
            </a:r>
            <a:r>
              <a:rPr sz="1800" spc="580" dirty="0">
                <a:solidFill>
                  <a:srgbClr val="353535"/>
                </a:solidFill>
                <a:latin typeface="Arial"/>
                <a:cs typeface="Arial"/>
              </a:rPr>
              <a:t>i</a:t>
            </a:r>
            <a:r>
              <a:rPr sz="1800" spc="80" dirty="0">
                <a:solidFill>
                  <a:srgbClr val="353535"/>
                </a:solidFill>
                <a:latin typeface="Arial"/>
                <a:cs typeface="Arial"/>
              </a:rPr>
              <a:t>v</a:t>
            </a:r>
            <a:r>
              <a:rPr sz="1800" spc="-20" dirty="0">
                <a:solidFill>
                  <a:srgbClr val="353535"/>
                </a:solidFill>
                <a:latin typeface="Arial"/>
                <a:cs typeface="Arial"/>
              </a:rPr>
              <a:t>an</a:t>
            </a:r>
            <a:r>
              <a:rPr sz="1800" spc="580" dirty="0">
                <a:solidFill>
                  <a:srgbClr val="353535"/>
                </a:solidFill>
                <a:latin typeface="Arial"/>
                <a:cs typeface="Arial"/>
              </a:rPr>
              <a:t>j</a:t>
            </a:r>
            <a:r>
              <a:rPr sz="1800" spc="-15" dirty="0">
                <a:solidFill>
                  <a:srgbClr val="353535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53535"/>
                </a:solidFill>
                <a:latin typeface="Arial"/>
                <a:cs typeface="Arial"/>
              </a:rPr>
              <a:t>	</a:t>
            </a:r>
            <a:r>
              <a:rPr sz="1800" spc="80" dirty="0">
                <a:solidFill>
                  <a:srgbClr val="353535"/>
                </a:solidFill>
                <a:latin typeface="Arial"/>
                <a:cs typeface="Arial"/>
              </a:rPr>
              <a:t>ž</a:t>
            </a:r>
            <a:r>
              <a:rPr sz="1800" spc="-20" dirty="0">
                <a:solidFill>
                  <a:srgbClr val="353535"/>
                </a:solidFill>
                <a:latin typeface="Arial"/>
                <a:cs typeface="Arial"/>
              </a:rPr>
              <a:t>ena</a:t>
            </a:r>
            <a:r>
              <a:rPr sz="1800" spc="390" dirty="0">
                <a:solidFill>
                  <a:srgbClr val="353535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782047" y="6041237"/>
            <a:ext cx="1776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70" dirty="0">
                <a:solidFill>
                  <a:srgbClr val="353535"/>
                </a:solidFill>
                <a:latin typeface="Arial Black"/>
                <a:cs typeface="Arial Black"/>
              </a:rPr>
              <a:t>politička</a:t>
            </a:r>
            <a:r>
              <a:rPr sz="1800" spc="-175" dirty="0">
                <a:solidFill>
                  <a:srgbClr val="353535"/>
                </a:solidFill>
                <a:latin typeface="Arial Black"/>
                <a:cs typeface="Arial Black"/>
              </a:rPr>
              <a:t> </a:t>
            </a:r>
            <a:r>
              <a:rPr sz="1800" spc="-275" dirty="0">
                <a:solidFill>
                  <a:srgbClr val="353535"/>
                </a:solidFill>
                <a:latin typeface="Arial Black"/>
                <a:cs typeface="Arial Black"/>
              </a:rPr>
              <a:t>stabilnost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8550" y="132968"/>
            <a:ext cx="516128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spc="-790" dirty="0">
                <a:latin typeface="Arial Black"/>
                <a:cs typeface="Arial Black"/>
              </a:rPr>
              <a:t>Zašto </a:t>
            </a:r>
            <a:r>
              <a:rPr sz="4900" spc="-620" dirty="0">
                <a:latin typeface="Arial Black"/>
                <a:cs typeface="Arial Black"/>
              </a:rPr>
              <a:t>ljudi</a:t>
            </a:r>
            <a:r>
              <a:rPr sz="4900" spc="-670" dirty="0">
                <a:latin typeface="Arial Black"/>
                <a:cs typeface="Arial Black"/>
              </a:rPr>
              <a:t> </a:t>
            </a:r>
            <a:r>
              <a:rPr sz="4900" spc="-660" dirty="0">
                <a:latin typeface="Arial Black"/>
                <a:cs typeface="Arial Black"/>
              </a:rPr>
              <a:t>migriraju</a:t>
            </a:r>
            <a:endParaRPr sz="4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1940" y="2125979"/>
            <a:ext cx="5478780" cy="3937000"/>
            <a:chOff x="281940" y="2125979"/>
            <a:chExt cx="5478780" cy="3937000"/>
          </a:xfrm>
        </p:grpSpPr>
        <p:sp>
          <p:nvSpPr>
            <p:cNvPr id="4" name="object 4"/>
            <p:cNvSpPr/>
            <p:nvPr/>
          </p:nvSpPr>
          <p:spPr>
            <a:xfrm>
              <a:off x="350520" y="2125979"/>
              <a:ext cx="5410200" cy="3937000"/>
            </a:xfrm>
            <a:custGeom>
              <a:avLst/>
              <a:gdLst/>
              <a:ahLst/>
              <a:cxnLst/>
              <a:rect l="l" t="t" r="r" b="b"/>
              <a:pathLst>
                <a:path w="5410200" h="3937000">
                  <a:moveTo>
                    <a:pt x="5410200" y="0"/>
                  </a:moveTo>
                  <a:lnTo>
                    <a:pt x="0" y="0"/>
                  </a:lnTo>
                  <a:lnTo>
                    <a:pt x="0" y="3936491"/>
                  </a:lnTo>
                  <a:lnTo>
                    <a:pt x="5410200" y="3936491"/>
                  </a:lnTo>
                  <a:lnTo>
                    <a:pt x="5410200" y="0"/>
                  </a:lnTo>
                  <a:close/>
                </a:path>
              </a:pathLst>
            </a:custGeom>
            <a:solidFill>
              <a:srgbClr val="EAE7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1940" y="4800600"/>
              <a:ext cx="4504182" cy="5676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29564" y="2121154"/>
            <a:ext cx="4785360" cy="3885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40"/>
              </a:lnSpc>
              <a:spcBef>
                <a:spcPts val="105"/>
              </a:spcBef>
            </a:pPr>
            <a:r>
              <a:rPr sz="2000" spc="-300" dirty="0">
                <a:solidFill>
                  <a:srgbClr val="353535"/>
                </a:solidFill>
                <a:latin typeface="Arial Black"/>
                <a:cs typeface="Arial Black"/>
              </a:rPr>
              <a:t>nemogućnost </a:t>
            </a:r>
            <a:r>
              <a:rPr sz="2000" spc="-315" dirty="0">
                <a:solidFill>
                  <a:srgbClr val="353535"/>
                </a:solidFill>
                <a:latin typeface="Arial Black"/>
                <a:cs typeface="Arial Black"/>
              </a:rPr>
              <a:t>pronalaska</a:t>
            </a:r>
            <a:r>
              <a:rPr sz="2000" spc="-385" dirty="0">
                <a:solidFill>
                  <a:srgbClr val="353535"/>
                </a:solidFill>
                <a:latin typeface="Arial Black"/>
                <a:cs typeface="Arial Black"/>
              </a:rPr>
              <a:t> </a:t>
            </a:r>
            <a:r>
              <a:rPr sz="2000" spc="-295" dirty="0">
                <a:solidFill>
                  <a:srgbClr val="353535"/>
                </a:solidFill>
                <a:latin typeface="Arial Black"/>
                <a:cs typeface="Arial Black"/>
              </a:rPr>
              <a:t>posla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ts val="2150"/>
              </a:lnSpc>
            </a:pPr>
            <a:r>
              <a:rPr sz="2000" spc="-15" dirty="0">
                <a:solidFill>
                  <a:srgbClr val="353535"/>
                </a:solidFill>
                <a:latin typeface="Times New Roman"/>
                <a:cs typeface="Times New Roman"/>
              </a:rPr>
              <a:t>strah </a:t>
            </a:r>
            <a:r>
              <a:rPr sz="2000" spc="-55" dirty="0">
                <a:solidFill>
                  <a:srgbClr val="353535"/>
                </a:solidFill>
                <a:latin typeface="Times New Roman"/>
                <a:cs typeface="Times New Roman"/>
              </a:rPr>
              <a:t>za vlastiti </a:t>
            </a:r>
            <a:r>
              <a:rPr sz="2000" spc="-45" dirty="0">
                <a:solidFill>
                  <a:srgbClr val="353535"/>
                </a:solidFill>
                <a:latin typeface="Times New Roman"/>
                <a:cs typeface="Times New Roman"/>
              </a:rPr>
              <a:t>život </a:t>
            </a:r>
            <a:r>
              <a:rPr sz="2000" spc="-100" dirty="0">
                <a:solidFill>
                  <a:srgbClr val="353535"/>
                </a:solidFill>
                <a:latin typeface="Times New Roman"/>
                <a:cs typeface="Times New Roman"/>
              </a:rPr>
              <a:t>i </a:t>
            </a:r>
            <a:r>
              <a:rPr sz="2000" spc="-45" dirty="0">
                <a:solidFill>
                  <a:srgbClr val="353535"/>
                </a:solidFill>
                <a:latin typeface="Times New Roman"/>
                <a:cs typeface="Times New Roman"/>
              </a:rPr>
              <a:t>život </a:t>
            </a:r>
            <a:r>
              <a:rPr sz="2000" spc="-55" dirty="0">
                <a:solidFill>
                  <a:srgbClr val="353535"/>
                </a:solidFill>
                <a:latin typeface="Times New Roman"/>
                <a:cs typeface="Times New Roman"/>
              </a:rPr>
              <a:t>vlastite</a:t>
            </a:r>
            <a:r>
              <a:rPr sz="2000" spc="300" dirty="0">
                <a:solidFill>
                  <a:srgbClr val="353535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353535"/>
                </a:solidFill>
                <a:latin typeface="Times New Roman"/>
                <a:cs typeface="Times New Roman"/>
              </a:rPr>
              <a:t>obitelji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155"/>
              </a:lnSpc>
            </a:pPr>
            <a:r>
              <a:rPr sz="2000" spc="-160" dirty="0">
                <a:solidFill>
                  <a:srgbClr val="353535"/>
                </a:solidFill>
                <a:latin typeface="Bookman Uralic"/>
                <a:cs typeface="Bookman Uralic"/>
              </a:rPr>
              <a:t>loša </a:t>
            </a:r>
            <a:r>
              <a:rPr sz="2000" dirty="0">
                <a:solidFill>
                  <a:srgbClr val="353535"/>
                </a:solidFill>
                <a:latin typeface="Bookman Uralic"/>
                <a:cs typeface="Bookman Uralic"/>
              </a:rPr>
              <a:t>zdravstvena</a:t>
            </a:r>
            <a:r>
              <a:rPr sz="2000" spc="90" dirty="0">
                <a:solidFill>
                  <a:srgbClr val="353535"/>
                </a:solidFill>
                <a:latin typeface="Bookman Uralic"/>
                <a:cs typeface="Bookman Uralic"/>
              </a:rPr>
              <a:t> </a:t>
            </a:r>
            <a:r>
              <a:rPr sz="2000" spc="-90" dirty="0">
                <a:solidFill>
                  <a:srgbClr val="353535"/>
                </a:solidFill>
                <a:latin typeface="Bookman Uralic"/>
                <a:cs typeface="Bookman Uralic"/>
              </a:rPr>
              <a:t>zaštita</a:t>
            </a:r>
            <a:endParaRPr sz="2000">
              <a:latin typeface="Bookman Uralic"/>
              <a:cs typeface="Bookman Uralic"/>
            </a:endParaRPr>
          </a:p>
          <a:p>
            <a:pPr marL="12700">
              <a:lnSpc>
                <a:spcPts val="2195"/>
              </a:lnSpc>
              <a:tabLst>
                <a:tab pos="617220" algn="l"/>
                <a:tab pos="1360170" algn="l"/>
              </a:tabLst>
            </a:pPr>
            <a:r>
              <a:rPr sz="2000" spc="-254" dirty="0">
                <a:solidFill>
                  <a:srgbClr val="353535"/>
                </a:solidFill>
                <a:latin typeface="Arial Black"/>
                <a:cs typeface="Arial Black"/>
              </a:rPr>
              <a:t>glad	</a:t>
            </a:r>
            <a:r>
              <a:rPr sz="2000" b="1" i="1" spc="-150" dirty="0">
                <a:solidFill>
                  <a:srgbClr val="353535"/>
                </a:solidFill>
                <a:latin typeface="Times New Roman"/>
                <a:cs typeface="Times New Roman"/>
              </a:rPr>
              <a:t>sukobi	</a:t>
            </a:r>
            <a:r>
              <a:rPr sz="2000" spc="-455" dirty="0">
                <a:solidFill>
                  <a:srgbClr val="353535"/>
                </a:solidFill>
                <a:latin typeface="Arial Black"/>
                <a:cs typeface="Arial Black"/>
              </a:rPr>
              <a:t>RAT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ts val="2225"/>
              </a:lnSpc>
            </a:pPr>
            <a:r>
              <a:rPr sz="2000" spc="-5" dirty="0">
                <a:solidFill>
                  <a:srgbClr val="353535"/>
                </a:solidFill>
                <a:latin typeface="Tahoma"/>
                <a:cs typeface="Tahoma"/>
              </a:rPr>
              <a:t>kršenje ljudskih</a:t>
            </a:r>
            <a:r>
              <a:rPr sz="2000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353535"/>
                </a:solidFill>
                <a:latin typeface="Tahoma"/>
                <a:cs typeface="Tahoma"/>
              </a:rPr>
              <a:t>prava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ts val="2155"/>
              </a:lnSpc>
            </a:pPr>
            <a:r>
              <a:rPr sz="2000" spc="-5" dirty="0">
                <a:solidFill>
                  <a:srgbClr val="353535"/>
                </a:solidFill>
                <a:latin typeface="Impact"/>
                <a:cs typeface="Impact"/>
              </a:rPr>
              <a:t>prirodne katastrofe (poplave, potresi,</a:t>
            </a:r>
            <a:r>
              <a:rPr sz="2000" spc="-20" dirty="0">
                <a:solidFill>
                  <a:srgbClr val="353535"/>
                </a:solidFill>
                <a:latin typeface="Impact"/>
                <a:cs typeface="Impact"/>
              </a:rPr>
              <a:t> </a:t>
            </a:r>
            <a:r>
              <a:rPr sz="2000" dirty="0">
                <a:solidFill>
                  <a:srgbClr val="353535"/>
                </a:solidFill>
                <a:latin typeface="Impact"/>
                <a:cs typeface="Impact"/>
              </a:rPr>
              <a:t>suše,</a:t>
            </a:r>
            <a:endParaRPr sz="2000">
              <a:latin typeface="Impact"/>
              <a:cs typeface="Impact"/>
            </a:endParaRPr>
          </a:p>
          <a:p>
            <a:pPr marL="12700">
              <a:lnSpc>
                <a:spcPts val="2110"/>
              </a:lnSpc>
            </a:pPr>
            <a:r>
              <a:rPr sz="2000" spc="-5" dirty="0">
                <a:solidFill>
                  <a:srgbClr val="353535"/>
                </a:solidFill>
                <a:latin typeface="Impact"/>
                <a:cs typeface="Impact"/>
              </a:rPr>
              <a:t>uragani...)</a:t>
            </a:r>
            <a:endParaRPr sz="2000">
              <a:latin typeface="Impact"/>
              <a:cs typeface="Impact"/>
            </a:endParaRPr>
          </a:p>
          <a:p>
            <a:pPr marL="12700" marR="5080">
              <a:lnSpc>
                <a:spcPts val="2170"/>
              </a:lnSpc>
              <a:spcBef>
                <a:spcPts val="95"/>
              </a:spcBef>
              <a:tabLst>
                <a:tab pos="2291080" algn="l"/>
              </a:tabLst>
            </a:pPr>
            <a:r>
              <a:rPr sz="2000" spc="-305" dirty="0">
                <a:solidFill>
                  <a:srgbClr val="353535"/>
                </a:solidFill>
                <a:latin typeface="Arial Black"/>
                <a:cs typeface="Arial Black"/>
              </a:rPr>
              <a:t>nuklearne</a:t>
            </a:r>
            <a:r>
              <a:rPr sz="2000" spc="-95" dirty="0">
                <a:solidFill>
                  <a:srgbClr val="353535"/>
                </a:solidFill>
                <a:latin typeface="Arial Black"/>
                <a:cs typeface="Arial Black"/>
              </a:rPr>
              <a:t> </a:t>
            </a:r>
            <a:r>
              <a:rPr sz="2000" spc="-325" dirty="0">
                <a:solidFill>
                  <a:srgbClr val="353535"/>
                </a:solidFill>
                <a:latin typeface="Arial Black"/>
                <a:cs typeface="Arial Black"/>
              </a:rPr>
              <a:t>katastrofe	</a:t>
            </a:r>
            <a:r>
              <a:rPr sz="2000" spc="5" dirty="0">
                <a:solidFill>
                  <a:srgbClr val="353535"/>
                </a:solidFill>
                <a:latin typeface="Arial Black"/>
                <a:cs typeface="Arial Black"/>
              </a:rPr>
              <a:t>progon </a:t>
            </a:r>
            <a:r>
              <a:rPr sz="2000" spc="-5" dirty="0">
                <a:solidFill>
                  <a:srgbClr val="353535"/>
                </a:solidFill>
                <a:latin typeface="Arial Black"/>
                <a:cs typeface="Arial Black"/>
              </a:rPr>
              <a:t>zbog</a:t>
            </a:r>
            <a:r>
              <a:rPr sz="2000" spc="-75" dirty="0">
                <a:solidFill>
                  <a:srgbClr val="353535"/>
                </a:solidFill>
                <a:latin typeface="Arial Black"/>
                <a:cs typeface="Arial Black"/>
              </a:rPr>
              <a:t> </a:t>
            </a:r>
            <a:r>
              <a:rPr sz="2000" spc="5" dirty="0">
                <a:solidFill>
                  <a:srgbClr val="353535"/>
                </a:solidFill>
                <a:latin typeface="Arial Black"/>
                <a:cs typeface="Arial Black"/>
              </a:rPr>
              <a:t>vjere  </a:t>
            </a:r>
            <a:r>
              <a:rPr sz="2000" dirty="0">
                <a:solidFill>
                  <a:srgbClr val="353535"/>
                </a:solidFill>
                <a:latin typeface="Comic Sans MS"/>
                <a:cs typeface="Comic Sans MS"/>
              </a:rPr>
              <a:t>progon </a:t>
            </a:r>
            <a:r>
              <a:rPr sz="2000" spc="-5" dirty="0">
                <a:solidFill>
                  <a:srgbClr val="353535"/>
                </a:solidFill>
                <a:latin typeface="Comic Sans MS"/>
                <a:cs typeface="Comic Sans MS"/>
              </a:rPr>
              <a:t>zbog etničke ili nacionalne  pripadnosti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ts val="1995"/>
              </a:lnSpc>
            </a:pPr>
            <a:r>
              <a:rPr sz="2000" b="1" dirty="0">
                <a:solidFill>
                  <a:srgbClr val="353535"/>
                </a:solidFill>
                <a:latin typeface="Trebuchet MS"/>
                <a:cs typeface="Trebuchet MS"/>
              </a:rPr>
              <a:t>progon </a:t>
            </a:r>
            <a:r>
              <a:rPr sz="2000" b="1" spc="-5" dirty="0">
                <a:solidFill>
                  <a:srgbClr val="353535"/>
                </a:solidFill>
                <a:latin typeface="Trebuchet MS"/>
                <a:cs typeface="Trebuchet MS"/>
              </a:rPr>
              <a:t>zbog </a:t>
            </a:r>
            <a:r>
              <a:rPr sz="2000" b="1" dirty="0">
                <a:solidFill>
                  <a:srgbClr val="353535"/>
                </a:solidFill>
                <a:latin typeface="Trebuchet MS"/>
                <a:cs typeface="Trebuchet MS"/>
              </a:rPr>
              <a:t>seksualne</a:t>
            </a:r>
            <a:r>
              <a:rPr sz="2000" b="1" spc="-55" dirty="0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353535"/>
                </a:solidFill>
                <a:latin typeface="Trebuchet MS"/>
                <a:cs typeface="Trebuchet MS"/>
              </a:rPr>
              <a:t>orijentacije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ts val="2135"/>
              </a:lnSpc>
            </a:pPr>
            <a:r>
              <a:rPr sz="2000" i="1" spc="-90" dirty="0">
                <a:solidFill>
                  <a:srgbClr val="353535"/>
                </a:solidFill>
                <a:latin typeface="Times New Roman"/>
                <a:cs typeface="Times New Roman"/>
              </a:rPr>
              <a:t>razvojni </a:t>
            </a:r>
            <a:r>
              <a:rPr sz="2000" i="1" spc="-105" dirty="0">
                <a:solidFill>
                  <a:srgbClr val="353535"/>
                </a:solidFill>
                <a:latin typeface="Times New Roman"/>
                <a:cs typeface="Times New Roman"/>
              </a:rPr>
              <a:t>projekti </a:t>
            </a:r>
            <a:r>
              <a:rPr sz="2000" i="1" spc="-114" dirty="0">
                <a:solidFill>
                  <a:srgbClr val="353535"/>
                </a:solidFill>
                <a:latin typeface="Times New Roman"/>
                <a:cs typeface="Times New Roman"/>
              </a:rPr>
              <a:t>(izgradnja</a:t>
            </a:r>
            <a:r>
              <a:rPr sz="2000" i="1" spc="-50" dirty="0">
                <a:solidFill>
                  <a:srgbClr val="353535"/>
                </a:solidFill>
                <a:latin typeface="Times New Roman"/>
                <a:cs typeface="Times New Roman"/>
              </a:rPr>
              <a:t> </a:t>
            </a:r>
            <a:r>
              <a:rPr sz="2000" i="1" spc="-165" dirty="0">
                <a:solidFill>
                  <a:srgbClr val="353535"/>
                </a:solidFill>
                <a:latin typeface="Times New Roman"/>
                <a:cs typeface="Times New Roman"/>
              </a:rPr>
              <a:t>brana)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165"/>
              </a:lnSpc>
              <a:tabLst>
                <a:tab pos="991235" algn="l"/>
                <a:tab pos="1969135" algn="l"/>
                <a:tab pos="3785235" algn="l"/>
              </a:tabLst>
            </a:pPr>
            <a:r>
              <a:rPr sz="2000" spc="305" dirty="0">
                <a:solidFill>
                  <a:srgbClr val="353535"/>
                </a:solidFill>
                <a:latin typeface="Arial"/>
                <a:cs typeface="Arial"/>
              </a:rPr>
              <a:t>štetni	</a:t>
            </a:r>
            <a:r>
              <a:rPr sz="2000" spc="170" dirty="0">
                <a:solidFill>
                  <a:srgbClr val="353535"/>
                </a:solidFill>
                <a:latin typeface="Arial"/>
                <a:cs typeface="Arial"/>
              </a:rPr>
              <a:t>obredi	</a:t>
            </a:r>
            <a:r>
              <a:rPr sz="2000" spc="190" dirty="0">
                <a:solidFill>
                  <a:srgbClr val="353535"/>
                </a:solidFill>
                <a:latin typeface="Arial"/>
                <a:cs typeface="Arial"/>
              </a:rPr>
              <a:t>(obrezivanje	</a:t>
            </a:r>
            <a:r>
              <a:rPr sz="2000" spc="95" dirty="0">
                <a:solidFill>
                  <a:srgbClr val="353535"/>
                </a:solidFill>
                <a:latin typeface="Arial"/>
                <a:cs typeface="Arial"/>
              </a:rPr>
              <a:t>žena)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55"/>
              </a:lnSpc>
            </a:pPr>
            <a:r>
              <a:rPr sz="2000" b="1" i="1" spc="-125" dirty="0">
                <a:solidFill>
                  <a:srgbClr val="353535"/>
                </a:solidFill>
                <a:latin typeface="Times New Roman"/>
                <a:cs typeface="Times New Roman"/>
              </a:rPr>
              <a:t>razdvajanje</a:t>
            </a:r>
            <a:r>
              <a:rPr sz="2000" b="1" i="1" spc="-114" dirty="0">
                <a:solidFill>
                  <a:srgbClr val="353535"/>
                </a:solidFill>
                <a:latin typeface="Times New Roman"/>
                <a:cs typeface="Times New Roman"/>
              </a:rPr>
              <a:t> </a:t>
            </a:r>
            <a:r>
              <a:rPr sz="2000" b="1" i="1" spc="-105" dirty="0">
                <a:solidFill>
                  <a:srgbClr val="353535"/>
                </a:solidFill>
                <a:latin typeface="Times New Roman"/>
                <a:cs typeface="Times New Roman"/>
              </a:rPr>
              <a:t>obitelji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0520" y="1211579"/>
            <a:ext cx="5410200" cy="890269"/>
          </a:xfrm>
          <a:custGeom>
            <a:avLst/>
            <a:gdLst/>
            <a:ahLst/>
            <a:cxnLst/>
            <a:rect l="l" t="t" r="r" b="b"/>
            <a:pathLst>
              <a:path w="5410200" h="890269">
                <a:moveTo>
                  <a:pt x="5410200" y="0"/>
                </a:moveTo>
                <a:lnTo>
                  <a:pt x="0" y="0"/>
                </a:lnTo>
                <a:lnTo>
                  <a:pt x="0" y="890015"/>
                </a:lnTo>
                <a:lnTo>
                  <a:pt x="5410200" y="890015"/>
                </a:lnTo>
                <a:lnTo>
                  <a:pt x="54102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9564" y="1195831"/>
            <a:ext cx="4580890" cy="8648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040"/>
              </a:lnSpc>
              <a:spcBef>
                <a:spcPts val="105"/>
              </a:spcBef>
            </a:pPr>
            <a:r>
              <a:rPr sz="2600" b="1" spc="-5" dirty="0">
                <a:solidFill>
                  <a:srgbClr val="353535"/>
                </a:solidFill>
                <a:latin typeface="Caladea"/>
                <a:cs typeface="Caladea"/>
              </a:rPr>
              <a:t>ČIMBENICI</a:t>
            </a:r>
            <a:r>
              <a:rPr sz="2600" b="1" spc="-20" dirty="0">
                <a:solidFill>
                  <a:srgbClr val="353535"/>
                </a:solidFill>
                <a:latin typeface="Caladea"/>
                <a:cs typeface="Caladea"/>
              </a:rPr>
              <a:t> POTICANJA</a:t>
            </a:r>
            <a:endParaRPr sz="2600">
              <a:latin typeface="Caladea"/>
              <a:cs typeface="Caladea"/>
            </a:endParaRPr>
          </a:p>
          <a:p>
            <a:pPr marL="12700">
              <a:lnSpc>
                <a:spcPts val="1739"/>
              </a:lnSpc>
            </a:pPr>
            <a:r>
              <a:rPr sz="1600" b="1" spc="-10" dirty="0">
                <a:solidFill>
                  <a:srgbClr val="353535"/>
                </a:solidFill>
                <a:latin typeface="Caladea"/>
                <a:cs typeface="Caladea"/>
              </a:rPr>
              <a:t>(događaji/okolnosti </a:t>
            </a:r>
            <a:r>
              <a:rPr sz="1600" b="1" spc="-15" dirty="0">
                <a:solidFill>
                  <a:srgbClr val="353535"/>
                </a:solidFill>
                <a:latin typeface="Caladea"/>
                <a:cs typeface="Caladea"/>
              </a:rPr>
              <a:t>koje </a:t>
            </a:r>
            <a:r>
              <a:rPr sz="1600" b="1" spc="-10" dirty="0">
                <a:solidFill>
                  <a:srgbClr val="353535"/>
                </a:solidFill>
                <a:latin typeface="Caladea"/>
                <a:cs typeface="Caladea"/>
              </a:rPr>
              <a:t>ljude </a:t>
            </a:r>
            <a:r>
              <a:rPr sz="1600" b="1" spc="-15" dirty="0">
                <a:solidFill>
                  <a:srgbClr val="353535"/>
                </a:solidFill>
                <a:latin typeface="Caladea"/>
                <a:cs typeface="Caladea"/>
              </a:rPr>
              <a:t>tjeraju/navode</a:t>
            </a:r>
            <a:r>
              <a:rPr sz="1600" b="1" spc="105" dirty="0">
                <a:solidFill>
                  <a:srgbClr val="353535"/>
                </a:solidFill>
                <a:latin typeface="Caladea"/>
                <a:cs typeface="Caladea"/>
              </a:rPr>
              <a:t> </a:t>
            </a:r>
            <a:r>
              <a:rPr sz="1600" b="1" spc="-10" dirty="0">
                <a:solidFill>
                  <a:srgbClr val="353535"/>
                </a:solidFill>
                <a:latin typeface="Caladea"/>
                <a:cs typeface="Caladea"/>
              </a:rPr>
              <a:t>da</a:t>
            </a:r>
            <a:endParaRPr sz="1600">
              <a:latin typeface="Caladea"/>
              <a:cs typeface="Caladea"/>
            </a:endParaRPr>
          </a:p>
          <a:p>
            <a:pPr marL="12700">
              <a:lnSpc>
                <a:spcPts val="1825"/>
              </a:lnSpc>
            </a:pPr>
            <a:r>
              <a:rPr sz="1600" b="1" spc="-10" dirty="0">
                <a:solidFill>
                  <a:srgbClr val="353535"/>
                </a:solidFill>
                <a:latin typeface="Caladea"/>
                <a:cs typeface="Caladea"/>
              </a:rPr>
              <a:t>napuste </a:t>
            </a:r>
            <a:r>
              <a:rPr sz="1600" b="1" spc="-20" dirty="0">
                <a:solidFill>
                  <a:srgbClr val="353535"/>
                </a:solidFill>
                <a:latin typeface="Caladea"/>
                <a:cs typeface="Caladea"/>
              </a:rPr>
              <a:t>svoje</a:t>
            </a:r>
            <a:r>
              <a:rPr sz="1600" b="1" spc="35" dirty="0">
                <a:solidFill>
                  <a:srgbClr val="353535"/>
                </a:solidFill>
                <a:latin typeface="Caladea"/>
                <a:cs typeface="Caladea"/>
              </a:rPr>
              <a:t> </a:t>
            </a:r>
            <a:r>
              <a:rPr sz="1600" b="1" spc="-20" dirty="0">
                <a:solidFill>
                  <a:srgbClr val="353535"/>
                </a:solidFill>
                <a:latin typeface="Caladea"/>
                <a:cs typeface="Caladea"/>
              </a:rPr>
              <a:t>domove)</a:t>
            </a:r>
            <a:endParaRPr sz="1600">
              <a:latin typeface="Caladea"/>
              <a:cs typeface="Calade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36920" y="1211579"/>
            <a:ext cx="6553200" cy="423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16548" y="5636158"/>
            <a:ext cx="3098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1D2029"/>
                </a:solidFill>
                <a:latin typeface="Caladea"/>
                <a:cs typeface="Caladea"/>
              </a:rPr>
              <a:t>Foto: </a:t>
            </a:r>
            <a:r>
              <a:rPr sz="1600" spc="-10" dirty="0">
                <a:solidFill>
                  <a:srgbClr val="1D2029"/>
                </a:solidFill>
                <a:latin typeface="Caladea"/>
                <a:cs typeface="Caladea"/>
              </a:rPr>
              <a:t>Zoran Marinović, Sirija,</a:t>
            </a:r>
            <a:r>
              <a:rPr sz="1600" spc="95" dirty="0">
                <a:solidFill>
                  <a:srgbClr val="1D2029"/>
                </a:solidFill>
                <a:latin typeface="Caladea"/>
                <a:cs typeface="Caladea"/>
              </a:rPr>
              <a:t> </a:t>
            </a:r>
            <a:r>
              <a:rPr sz="1600" spc="-5" dirty="0">
                <a:solidFill>
                  <a:srgbClr val="1D2029"/>
                </a:solidFill>
                <a:latin typeface="Caladea"/>
                <a:cs typeface="Caladea"/>
              </a:rPr>
              <a:t>2015.</a:t>
            </a:r>
            <a:endParaRPr sz="16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8550" y="132968"/>
            <a:ext cx="516128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spc="-790" dirty="0">
                <a:latin typeface="Arial Black"/>
                <a:cs typeface="Arial Black"/>
              </a:rPr>
              <a:t>Zašto </a:t>
            </a:r>
            <a:r>
              <a:rPr sz="4900" spc="-620" dirty="0">
                <a:latin typeface="Arial Black"/>
                <a:cs typeface="Arial Black"/>
              </a:rPr>
              <a:t>ljudi</a:t>
            </a:r>
            <a:r>
              <a:rPr sz="4900" spc="-670" dirty="0">
                <a:latin typeface="Arial Black"/>
                <a:cs typeface="Arial Black"/>
              </a:rPr>
              <a:t> </a:t>
            </a:r>
            <a:r>
              <a:rPr sz="4900" spc="-660" dirty="0">
                <a:latin typeface="Arial Black"/>
                <a:cs typeface="Arial Black"/>
              </a:rPr>
              <a:t>migriraju</a:t>
            </a:r>
            <a:endParaRPr sz="49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08519" y="1211579"/>
            <a:ext cx="4876800" cy="914400"/>
          </a:xfrm>
          <a:prstGeom prst="rect">
            <a:avLst/>
          </a:prstGeom>
          <a:solidFill>
            <a:srgbClr val="0D6C38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3020"/>
              </a:lnSpc>
            </a:pPr>
            <a:r>
              <a:rPr sz="2600" b="1" spc="-5" dirty="0">
                <a:solidFill>
                  <a:srgbClr val="FFFFFF"/>
                </a:solidFill>
                <a:latin typeface="Caladea"/>
                <a:cs typeface="Caladea"/>
              </a:rPr>
              <a:t>ČIMBENICI</a:t>
            </a:r>
            <a:r>
              <a:rPr sz="2600" b="1" spc="-20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Caladea"/>
                <a:cs typeface="Caladea"/>
              </a:rPr>
              <a:t>PRIVLAČENJA</a:t>
            </a:r>
            <a:endParaRPr sz="2600">
              <a:latin typeface="Caladea"/>
              <a:cs typeface="Caladea"/>
            </a:endParaRPr>
          </a:p>
          <a:p>
            <a:pPr marL="92075">
              <a:lnSpc>
                <a:spcPts val="1839"/>
              </a:lnSpc>
            </a:pPr>
            <a:r>
              <a:rPr sz="1600" b="1" spc="-10" dirty="0">
                <a:solidFill>
                  <a:srgbClr val="FFFFFF"/>
                </a:solidFill>
                <a:latin typeface="Caladea"/>
                <a:cs typeface="Caladea"/>
              </a:rPr>
              <a:t>(mogućnosti </a:t>
            </a:r>
            <a:r>
              <a:rPr sz="1600" b="1" spc="-15" dirty="0">
                <a:solidFill>
                  <a:srgbClr val="FFFFFF"/>
                </a:solidFill>
                <a:latin typeface="Caladea"/>
                <a:cs typeface="Caladea"/>
              </a:rPr>
              <a:t>koje </a:t>
            </a:r>
            <a:r>
              <a:rPr sz="1600" b="1" spc="-10" dirty="0">
                <a:solidFill>
                  <a:srgbClr val="FFFFFF"/>
                </a:solidFill>
                <a:latin typeface="Caladea"/>
                <a:cs typeface="Caladea"/>
              </a:rPr>
              <a:t>ljude </a:t>
            </a:r>
            <a:r>
              <a:rPr sz="1600" b="1" spc="-15" dirty="0">
                <a:solidFill>
                  <a:srgbClr val="FFFFFF"/>
                </a:solidFill>
                <a:latin typeface="Caladea"/>
                <a:cs typeface="Caladea"/>
              </a:rPr>
              <a:t>privlače </a:t>
            </a:r>
            <a:r>
              <a:rPr sz="1600" b="1" spc="-5" dirty="0">
                <a:solidFill>
                  <a:srgbClr val="FFFFFF"/>
                </a:solidFill>
                <a:latin typeface="Caladea"/>
                <a:cs typeface="Caladea"/>
              </a:rPr>
              <a:t>na </a:t>
            </a:r>
            <a:r>
              <a:rPr sz="1600" b="1" spc="-10" dirty="0">
                <a:solidFill>
                  <a:srgbClr val="FFFFFF"/>
                </a:solidFill>
                <a:latin typeface="Caladea"/>
                <a:cs typeface="Caladea"/>
              </a:rPr>
              <a:t>druga</a:t>
            </a:r>
            <a:r>
              <a:rPr sz="1600" b="1" spc="120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adea"/>
                <a:cs typeface="Caladea"/>
              </a:rPr>
              <a:t>mjesta)</a:t>
            </a:r>
            <a:endParaRPr sz="1600">
              <a:latin typeface="Caladea"/>
              <a:cs typeface="Calade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08519" y="2125979"/>
            <a:ext cx="4876800" cy="3561715"/>
          </a:xfrm>
          <a:prstGeom prst="rect">
            <a:avLst/>
          </a:prstGeom>
          <a:solidFill>
            <a:srgbClr val="EAE7E6"/>
          </a:solidFill>
        </p:spPr>
        <p:txBody>
          <a:bodyPr vert="horz" wrap="square" lIns="0" tIns="1803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420"/>
              </a:spcBef>
            </a:pPr>
            <a:r>
              <a:rPr sz="2000" spc="-360" dirty="0">
                <a:solidFill>
                  <a:srgbClr val="353535"/>
                </a:solidFill>
                <a:latin typeface="Arial Black"/>
                <a:cs typeface="Arial Black"/>
              </a:rPr>
              <a:t>SIGURNOST</a:t>
            </a:r>
            <a:endParaRPr sz="2000">
              <a:latin typeface="Arial Black"/>
              <a:cs typeface="Arial Black"/>
            </a:endParaRPr>
          </a:p>
          <a:p>
            <a:pPr marL="92075">
              <a:lnSpc>
                <a:spcPct val="100000"/>
              </a:lnSpc>
              <a:spcBef>
                <a:spcPts val="1680"/>
              </a:spcBef>
            </a:pPr>
            <a:r>
              <a:rPr sz="2000" spc="-5" dirty="0">
                <a:solidFill>
                  <a:srgbClr val="353535"/>
                </a:solidFill>
                <a:latin typeface="Georgia"/>
                <a:cs typeface="Georgia"/>
              </a:rPr>
              <a:t>poštivanje ljudskih</a:t>
            </a:r>
            <a:r>
              <a:rPr sz="2000" spc="-25" dirty="0">
                <a:solidFill>
                  <a:srgbClr val="353535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353535"/>
                </a:solidFill>
                <a:latin typeface="Georgia"/>
                <a:cs typeface="Georgia"/>
              </a:rPr>
              <a:t>prava</a:t>
            </a:r>
            <a:endParaRPr sz="2000">
              <a:latin typeface="Georgia"/>
              <a:cs typeface="Georgia"/>
            </a:endParaRPr>
          </a:p>
          <a:p>
            <a:pPr marL="92075">
              <a:lnSpc>
                <a:spcPct val="100000"/>
              </a:lnSpc>
              <a:spcBef>
                <a:spcPts val="1620"/>
              </a:spcBef>
            </a:pPr>
            <a:r>
              <a:rPr sz="2000" i="1" spc="-150" dirty="0">
                <a:solidFill>
                  <a:srgbClr val="353535"/>
                </a:solidFill>
                <a:latin typeface="Times New Roman"/>
                <a:cs typeface="Times New Roman"/>
              </a:rPr>
              <a:t>manja </a:t>
            </a:r>
            <a:r>
              <a:rPr sz="2000" i="1" spc="-135" dirty="0">
                <a:solidFill>
                  <a:srgbClr val="353535"/>
                </a:solidFill>
                <a:latin typeface="Times New Roman"/>
                <a:cs typeface="Times New Roman"/>
              </a:rPr>
              <a:t>mogućnost </a:t>
            </a:r>
            <a:r>
              <a:rPr sz="2000" i="1" spc="-105" dirty="0">
                <a:solidFill>
                  <a:srgbClr val="353535"/>
                </a:solidFill>
                <a:latin typeface="Times New Roman"/>
                <a:cs typeface="Times New Roman"/>
              </a:rPr>
              <a:t>nastupanja </a:t>
            </a:r>
            <a:r>
              <a:rPr sz="2000" i="1" spc="-130" dirty="0">
                <a:solidFill>
                  <a:srgbClr val="353535"/>
                </a:solidFill>
                <a:latin typeface="Times New Roman"/>
                <a:cs typeface="Times New Roman"/>
              </a:rPr>
              <a:t>prirodnih</a:t>
            </a:r>
            <a:r>
              <a:rPr sz="2000" i="1" spc="45" dirty="0">
                <a:solidFill>
                  <a:srgbClr val="353535"/>
                </a:solidFill>
                <a:latin typeface="Times New Roman"/>
                <a:cs typeface="Times New Roman"/>
              </a:rPr>
              <a:t> </a:t>
            </a:r>
            <a:r>
              <a:rPr sz="2000" i="1" spc="-80" dirty="0">
                <a:solidFill>
                  <a:srgbClr val="353535"/>
                </a:solidFill>
                <a:latin typeface="Times New Roman"/>
                <a:cs typeface="Times New Roman"/>
              </a:rPr>
              <a:t>katastrofa</a:t>
            </a:r>
            <a:endParaRPr sz="20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  <a:spcBef>
                <a:spcPts val="1745"/>
              </a:spcBef>
            </a:pPr>
            <a:r>
              <a:rPr sz="2000" spc="-300" dirty="0">
                <a:solidFill>
                  <a:srgbClr val="353535"/>
                </a:solidFill>
                <a:latin typeface="Arial Black"/>
                <a:cs typeface="Arial Black"/>
              </a:rPr>
              <a:t>politička</a:t>
            </a:r>
            <a:r>
              <a:rPr sz="2000" spc="-170" dirty="0">
                <a:solidFill>
                  <a:srgbClr val="353535"/>
                </a:solidFill>
                <a:latin typeface="Arial Black"/>
                <a:cs typeface="Arial Black"/>
              </a:rPr>
              <a:t> </a:t>
            </a:r>
            <a:r>
              <a:rPr sz="2000" spc="-305" dirty="0">
                <a:solidFill>
                  <a:srgbClr val="353535"/>
                </a:solidFill>
                <a:latin typeface="Arial Black"/>
                <a:cs typeface="Arial Black"/>
              </a:rPr>
              <a:t>stabilnost</a:t>
            </a:r>
            <a:endParaRPr sz="2000">
              <a:latin typeface="Arial Black"/>
              <a:cs typeface="Arial Black"/>
            </a:endParaRPr>
          </a:p>
          <a:p>
            <a:pPr marL="92075">
              <a:lnSpc>
                <a:spcPct val="100000"/>
              </a:lnSpc>
              <a:spcBef>
                <a:spcPts val="1664"/>
              </a:spcBef>
            </a:pPr>
            <a:r>
              <a:rPr sz="2000" b="1" i="1" spc="-125" dirty="0">
                <a:solidFill>
                  <a:srgbClr val="353535"/>
                </a:solidFill>
                <a:latin typeface="Times New Roman"/>
                <a:cs typeface="Times New Roman"/>
              </a:rPr>
              <a:t>bolji </a:t>
            </a:r>
            <a:r>
              <a:rPr sz="2000" b="1" i="1" spc="-85" dirty="0">
                <a:solidFill>
                  <a:srgbClr val="353535"/>
                </a:solidFill>
                <a:latin typeface="Times New Roman"/>
                <a:cs typeface="Times New Roman"/>
              </a:rPr>
              <a:t>položaj/ </a:t>
            </a:r>
            <a:r>
              <a:rPr sz="2000" b="1" i="1" spc="-40" dirty="0">
                <a:solidFill>
                  <a:srgbClr val="353535"/>
                </a:solidFill>
                <a:latin typeface="Times New Roman"/>
                <a:cs typeface="Times New Roman"/>
              </a:rPr>
              <a:t>zaštita</a:t>
            </a:r>
            <a:r>
              <a:rPr sz="2000" b="1" i="1" spc="-110" dirty="0">
                <a:solidFill>
                  <a:srgbClr val="353535"/>
                </a:solidFill>
                <a:latin typeface="Times New Roman"/>
                <a:cs typeface="Times New Roman"/>
              </a:rPr>
              <a:t> </a:t>
            </a:r>
            <a:r>
              <a:rPr sz="2000" b="1" i="1" spc="-114" dirty="0">
                <a:solidFill>
                  <a:srgbClr val="353535"/>
                </a:solidFill>
                <a:latin typeface="Times New Roman"/>
                <a:cs typeface="Times New Roman"/>
              </a:rPr>
              <a:t>žena</a:t>
            </a:r>
            <a:endParaRPr sz="20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  <a:spcBef>
                <a:spcPts val="1695"/>
              </a:spcBef>
            </a:pPr>
            <a:r>
              <a:rPr sz="2000" spc="-235" dirty="0">
                <a:solidFill>
                  <a:srgbClr val="353535"/>
                </a:solidFill>
                <a:latin typeface="Arial Black"/>
                <a:cs typeface="Arial Black"/>
              </a:rPr>
              <a:t>bolji </a:t>
            </a:r>
            <a:r>
              <a:rPr sz="2000" spc="-280" dirty="0">
                <a:solidFill>
                  <a:srgbClr val="353535"/>
                </a:solidFill>
                <a:latin typeface="Arial Black"/>
                <a:cs typeface="Arial Black"/>
              </a:rPr>
              <a:t>uvjeti </a:t>
            </a:r>
            <a:r>
              <a:rPr sz="2000" spc="-305" dirty="0">
                <a:solidFill>
                  <a:srgbClr val="353535"/>
                </a:solidFill>
                <a:latin typeface="Arial Black"/>
                <a:cs typeface="Arial Black"/>
              </a:rPr>
              <a:t>na </a:t>
            </a:r>
            <a:r>
              <a:rPr sz="2000" spc="-275" dirty="0">
                <a:solidFill>
                  <a:srgbClr val="353535"/>
                </a:solidFill>
                <a:latin typeface="Arial Black"/>
                <a:cs typeface="Arial Black"/>
              </a:rPr>
              <a:t>tržištu</a:t>
            </a:r>
            <a:r>
              <a:rPr sz="2000" spc="-145" dirty="0">
                <a:solidFill>
                  <a:srgbClr val="353535"/>
                </a:solidFill>
                <a:latin typeface="Arial Black"/>
                <a:cs typeface="Arial Black"/>
              </a:rPr>
              <a:t> </a:t>
            </a:r>
            <a:r>
              <a:rPr sz="2000" spc="-280" dirty="0">
                <a:solidFill>
                  <a:srgbClr val="353535"/>
                </a:solidFill>
                <a:latin typeface="Arial Black"/>
                <a:cs typeface="Arial Black"/>
              </a:rPr>
              <a:t>rada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6719" y="1211579"/>
            <a:ext cx="6705600" cy="4437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92548" y="5810808"/>
            <a:ext cx="27406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1D2029"/>
                </a:solidFill>
                <a:latin typeface="Caladea"/>
                <a:cs typeface="Caladea"/>
              </a:rPr>
              <a:t>Foto: </a:t>
            </a:r>
            <a:r>
              <a:rPr sz="1400" spc="-10" dirty="0">
                <a:solidFill>
                  <a:srgbClr val="1D2029"/>
                </a:solidFill>
                <a:latin typeface="Caladea"/>
                <a:cs typeface="Caladea"/>
              </a:rPr>
              <a:t>Nives </a:t>
            </a:r>
            <a:r>
              <a:rPr sz="1400" spc="-15" dirty="0">
                <a:solidFill>
                  <a:srgbClr val="1D2029"/>
                </a:solidFill>
                <a:latin typeface="Caladea"/>
                <a:cs typeface="Caladea"/>
              </a:rPr>
              <a:t>Vudrić, </a:t>
            </a:r>
            <a:r>
              <a:rPr sz="1400" spc="-5" dirty="0">
                <a:solidFill>
                  <a:srgbClr val="1D2029"/>
                </a:solidFill>
                <a:latin typeface="Caladea"/>
                <a:cs typeface="Caladea"/>
              </a:rPr>
              <a:t>Barcelona,</a:t>
            </a:r>
            <a:r>
              <a:rPr sz="1400" spc="-65" dirty="0">
                <a:solidFill>
                  <a:srgbClr val="1D2029"/>
                </a:solidFill>
                <a:latin typeface="Caladea"/>
                <a:cs typeface="Caladea"/>
              </a:rPr>
              <a:t> </a:t>
            </a:r>
            <a:r>
              <a:rPr sz="1400" dirty="0">
                <a:solidFill>
                  <a:srgbClr val="1D2029"/>
                </a:solidFill>
                <a:latin typeface="Caladea"/>
                <a:cs typeface="Caladea"/>
              </a:rPr>
              <a:t>2014.</a:t>
            </a:r>
            <a:endParaRPr sz="14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435840" cy="6995159"/>
          </a:xfrm>
          <a:custGeom>
            <a:avLst/>
            <a:gdLst/>
            <a:ahLst/>
            <a:cxnLst/>
            <a:rect l="l" t="t" r="r" b="b"/>
            <a:pathLst>
              <a:path w="12435840" h="6995159">
                <a:moveTo>
                  <a:pt x="12435840" y="0"/>
                </a:moveTo>
                <a:lnTo>
                  <a:pt x="0" y="0"/>
                </a:lnTo>
                <a:lnTo>
                  <a:pt x="0" y="6995159"/>
                </a:lnTo>
                <a:lnTo>
                  <a:pt x="12435840" y="6995159"/>
                </a:lnTo>
                <a:lnTo>
                  <a:pt x="12435840" y="0"/>
                </a:lnTo>
                <a:close/>
              </a:path>
            </a:pathLst>
          </a:custGeom>
          <a:solidFill>
            <a:srgbClr val="0D5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8228" y="2122677"/>
            <a:ext cx="112483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heavy" spc="-770" dirty="0">
                <a:solidFill>
                  <a:srgbClr val="0078D6"/>
                </a:solidFill>
                <a:uFill>
                  <a:solidFill>
                    <a:srgbClr val="0078D6"/>
                  </a:solidFill>
                </a:uFill>
                <a:latin typeface="Arial Black"/>
                <a:cs typeface="Arial Black"/>
                <a:hlinkClick r:id="rId2"/>
              </a:rPr>
              <a:t>https://www.youtube.com/watch?v=7H1p1kCm0V4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80182" y="599947"/>
            <a:ext cx="57086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70" dirty="0">
                <a:solidFill>
                  <a:srgbClr val="FFFFFF"/>
                </a:solidFill>
                <a:latin typeface="Arial Black"/>
                <a:cs typeface="Arial Black"/>
              </a:rPr>
              <a:t>Koje </a:t>
            </a:r>
            <a:r>
              <a:rPr sz="3200" spc="-505" dirty="0">
                <a:solidFill>
                  <a:srgbClr val="FFFFFF"/>
                </a:solidFill>
                <a:latin typeface="Arial Black"/>
                <a:cs typeface="Arial Black"/>
              </a:rPr>
              <a:t>vrste </a:t>
            </a:r>
            <a:r>
              <a:rPr sz="3200" spc="-470" dirty="0">
                <a:solidFill>
                  <a:srgbClr val="FFFFFF"/>
                </a:solidFill>
                <a:latin typeface="Arial Black"/>
                <a:cs typeface="Arial Black"/>
              </a:rPr>
              <a:t>migranata</a:t>
            </a:r>
            <a:r>
              <a:rPr sz="3200" spc="-7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-434" dirty="0">
                <a:solidFill>
                  <a:srgbClr val="FFFFFF"/>
                </a:solidFill>
                <a:latin typeface="Arial Black"/>
                <a:cs typeface="Arial Black"/>
              </a:rPr>
              <a:t>poznajemo?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300" y="2606167"/>
            <a:ext cx="4476750" cy="1275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100" spc="-745" dirty="0">
                <a:solidFill>
                  <a:srgbClr val="353535"/>
                </a:solidFill>
                <a:latin typeface="Arial Black"/>
                <a:cs typeface="Arial Black"/>
              </a:rPr>
              <a:t>Koje </a:t>
            </a:r>
            <a:r>
              <a:rPr sz="4100" spc="-660" dirty="0">
                <a:solidFill>
                  <a:srgbClr val="353535"/>
                </a:solidFill>
                <a:latin typeface="Arial Black"/>
                <a:cs typeface="Arial Black"/>
              </a:rPr>
              <a:t>vrste </a:t>
            </a:r>
            <a:r>
              <a:rPr sz="4100" spc="-605" dirty="0">
                <a:solidFill>
                  <a:srgbClr val="353535"/>
                </a:solidFill>
                <a:latin typeface="Arial Black"/>
                <a:cs typeface="Arial Black"/>
              </a:rPr>
              <a:t>migranata  </a:t>
            </a:r>
            <a:r>
              <a:rPr sz="4100" spc="-560" dirty="0">
                <a:solidFill>
                  <a:srgbClr val="353535"/>
                </a:solidFill>
                <a:latin typeface="Arial Black"/>
                <a:cs typeface="Arial Black"/>
              </a:rPr>
              <a:t>poznajemo?</a:t>
            </a:r>
            <a:endParaRPr sz="41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1206" y="354583"/>
            <a:ext cx="202818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5" dirty="0">
                <a:solidFill>
                  <a:srgbClr val="FFFFFF"/>
                </a:solidFill>
                <a:latin typeface="Caladea"/>
                <a:cs typeface="Caladea"/>
              </a:rPr>
              <a:t>Migranti</a:t>
            </a:r>
            <a:endParaRPr sz="4000">
              <a:latin typeface="Caladea"/>
              <a:cs typeface="Calade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76925" y="1736800"/>
            <a:ext cx="6024880" cy="399034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15"/>
              </a:spcBef>
            </a:pPr>
            <a:r>
              <a:rPr sz="2600" spc="-345" dirty="0">
                <a:solidFill>
                  <a:srgbClr val="FFFFFF"/>
                </a:solidFill>
                <a:latin typeface="Arial Black"/>
                <a:cs typeface="Arial Black"/>
              </a:rPr>
              <a:t>Osobe </a:t>
            </a:r>
            <a:r>
              <a:rPr sz="2600" spc="-400" dirty="0">
                <a:solidFill>
                  <a:srgbClr val="FFFFFF"/>
                </a:solidFill>
                <a:latin typeface="Arial Black"/>
                <a:cs typeface="Arial Black"/>
              </a:rPr>
              <a:t>koje </a:t>
            </a:r>
            <a:r>
              <a:rPr sz="2600" spc="-459" dirty="0">
                <a:solidFill>
                  <a:srgbClr val="FFFFFF"/>
                </a:solidFill>
                <a:latin typeface="Arial Black"/>
                <a:cs typeface="Arial Black"/>
              </a:rPr>
              <a:t>su </a:t>
            </a:r>
            <a:r>
              <a:rPr sz="2600" spc="-385" dirty="0">
                <a:solidFill>
                  <a:srgbClr val="FFFFFF"/>
                </a:solidFill>
                <a:latin typeface="Arial Black"/>
                <a:cs typeface="Arial Black"/>
              </a:rPr>
              <a:t>napustile </a:t>
            </a:r>
            <a:r>
              <a:rPr sz="2600" spc="-400" dirty="0">
                <a:solidFill>
                  <a:srgbClr val="FFFFFF"/>
                </a:solidFill>
                <a:latin typeface="Arial Black"/>
                <a:cs typeface="Arial Black"/>
              </a:rPr>
              <a:t>svoje </a:t>
            </a:r>
            <a:r>
              <a:rPr sz="2600" spc="-350" dirty="0">
                <a:solidFill>
                  <a:srgbClr val="FFFFFF"/>
                </a:solidFill>
                <a:latin typeface="Arial Black"/>
                <a:cs typeface="Arial Black"/>
              </a:rPr>
              <a:t>domove </a:t>
            </a:r>
            <a:r>
              <a:rPr sz="2600" spc="-335" dirty="0">
                <a:solidFill>
                  <a:srgbClr val="FFFFFF"/>
                </a:solidFill>
                <a:latin typeface="Arial Black"/>
                <a:cs typeface="Arial Black"/>
              </a:rPr>
              <a:t>i  </a:t>
            </a:r>
            <a:r>
              <a:rPr sz="2600" spc="-370" dirty="0">
                <a:solidFill>
                  <a:srgbClr val="FFFFFF"/>
                </a:solidFill>
                <a:latin typeface="Arial Black"/>
                <a:cs typeface="Arial Black"/>
              </a:rPr>
              <a:t>upućuju </a:t>
            </a:r>
            <a:r>
              <a:rPr sz="2600" spc="-500" dirty="0">
                <a:solidFill>
                  <a:srgbClr val="FFFFFF"/>
                </a:solidFill>
                <a:latin typeface="Arial Black"/>
                <a:cs typeface="Arial Black"/>
              </a:rPr>
              <a:t>se </a:t>
            </a:r>
            <a:r>
              <a:rPr sz="2600" spc="-395" dirty="0">
                <a:solidFill>
                  <a:srgbClr val="FFFFFF"/>
                </a:solidFill>
                <a:latin typeface="Arial Black"/>
                <a:cs typeface="Arial Black"/>
              </a:rPr>
              <a:t>na </a:t>
            </a:r>
            <a:r>
              <a:rPr sz="2600" spc="-325" dirty="0">
                <a:solidFill>
                  <a:srgbClr val="FFFFFF"/>
                </a:solidFill>
                <a:latin typeface="Arial Black"/>
                <a:cs typeface="Arial Black"/>
              </a:rPr>
              <a:t>druga </a:t>
            </a:r>
            <a:r>
              <a:rPr sz="2600" spc="-415" dirty="0">
                <a:solidFill>
                  <a:srgbClr val="FFFFFF"/>
                </a:solidFill>
                <a:latin typeface="Arial Black"/>
                <a:cs typeface="Arial Black"/>
              </a:rPr>
              <a:t>mjesta. </a:t>
            </a:r>
            <a:r>
              <a:rPr sz="2600" spc="-425" dirty="0">
                <a:solidFill>
                  <a:srgbClr val="FFFFFF"/>
                </a:solidFill>
                <a:latin typeface="Arial Black"/>
                <a:cs typeface="Arial Black"/>
              </a:rPr>
              <a:t>Pojam </a:t>
            </a:r>
            <a:r>
              <a:rPr sz="2600" spc="-365" dirty="0">
                <a:solidFill>
                  <a:srgbClr val="FFFFFF"/>
                </a:solidFill>
                <a:latin typeface="Arial Black"/>
                <a:cs typeface="Arial Black"/>
              </a:rPr>
              <a:t>migrant  </a:t>
            </a:r>
            <a:r>
              <a:rPr sz="2600" spc="-420" dirty="0">
                <a:solidFill>
                  <a:srgbClr val="FFFFFF"/>
                </a:solidFill>
                <a:latin typeface="Arial Black"/>
                <a:cs typeface="Arial Black"/>
              </a:rPr>
              <a:t>širok </a:t>
            </a:r>
            <a:r>
              <a:rPr sz="2600" spc="-370" dirty="0">
                <a:solidFill>
                  <a:srgbClr val="FFFFFF"/>
                </a:solidFill>
                <a:latin typeface="Arial Black"/>
                <a:cs typeface="Arial Black"/>
              </a:rPr>
              <a:t>je </a:t>
            </a:r>
            <a:r>
              <a:rPr sz="2600" spc="-335" dirty="0">
                <a:solidFill>
                  <a:srgbClr val="FFFFFF"/>
                </a:solidFill>
                <a:latin typeface="Arial Black"/>
                <a:cs typeface="Arial Black"/>
              </a:rPr>
              <a:t>i </a:t>
            </a:r>
            <a:r>
              <a:rPr sz="2600" spc="-345" dirty="0">
                <a:solidFill>
                  <a:srgbClr val="FFFFFF"/>
                </a:solidFill>
                <a:latin typeface="Arial Black"/>
                <a:cs typeface="Arial Black"/>
              </a:rPr>
              <a:t>može</a:t>
            </a:r>
            <a:r>
              <a:rPr sz="2600" spc="-5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600" spc="-395" dirty="0">
                <a:solidFill>
                  <a:srgbClr val="FFFFFF"/>
                </a:solidFill>
                <a:latin typeface="Arial Black"/>
                <a:cs typeface="Arial Black"/>
              </a:rPr>
              <a:t>uključivati:</a:t>
            </a:r>
            <a:endParaRPr sz="2600">
              <a:latin typeface="Arial Black"/>
              <a:cs typeface="Arial Black"/>
            </a:endParaRPr>
          </a:p>
          <a:p>
            <a:pPr marL="219710" indent="-207645">
              <a:lnSpc>
                <a:spcPts val="2965"/>
              </a:lnSpc>
              <a:spcBef>
                <a:spcPts val="2500"/>
              </a:spcBef>
              <a:buSzPct val="90384"/>
              <a:buChar char="•"/>
              <a:tabLst>
                <a:tab pos="220345" algn="l"/>
              </a:tabLst>
            </a:pPr>
            <a:r>
              <a:rPr sz="2600" spc="-345" dirty="0">
                <a:solidFill>
                  <a:srgbClr val="FFFFFF"/>
                </a:solidFill>
                <a:latin typeface="Arial Black"/>
                <a:cs typeface="Arial Black"/>
              </a:rPr>
              <a:t>interno </a:t>
            </a:r>
            <a:r>
              <a:rPr sz="2600" spc="-400" dirty="0">
                <a:solidFill>
                  <a:srgbClr val="FFFFFF"/>
                </a:solidFill>
                <a:latin typeface="Arial Black"/>
                <a:cs typeface="Arial Black"/>
              </a:rPr>
              <a:t>raseljene</a:t>
            </a:r>
            <a:r>
              <a:rPr sz="2600" spc="-5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600" spc="-355" dirty="0">
                <a:solidFill>
                  <a:srgbClr val="FFFFFF"/>
                </a:solidFill>
                <a:latin typeface="Arial Black"/>
                <a:cs typeface="Arial Black"/>
              </a:rPr>
              <a:t>osobe,</a:t>
            </a:r>
            <a:endParaRPr sz="2600">
              <a:latin typeface="Arial Black"/>
              <a:cs typeface="Arial Black"/>
            </a:endParaRPr>
          </a:p>
          <a:p>
            <a:pPr marL="219710" indent="-207645">
              <a:lnSpc>
                <a:spcPts val="2810"/>
              </a:lnSpc>
              <a:buSzPct val="90384"/>
              <a:buChar char="•"/>
              <a:tabLst>
                <a:tab pos="220345" algn="l"/>
              </a:tabLst>
            </a:pPr>
            <a:r>
              <a:rPr sz="2600" spc="-360" dirty="0">
                <a:solidFill>
                  <a:srgbClr val="FFFFFF"/>
                </a:solidFill>
                <a:latin typeface="Arial Black"/>
                <a:cs typeface="Arial Black"/>
              </a:rPr>
              <a:t>radne</a:t>
            </a:r>
            <a:r>
              <a:rPr sz="2600" spc="-1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600" spc="-365" dirty="0">
                <a:solidFill>
                  <a:srgbClr val="FFFFFF"/>
                </a:solidFill>
                <a:latin typeface="Arial Black"/>
                <a:cs typeface="Arial Black"/>
              </a:rPr>
              <a:t>migrante,</a:t>
            </a:r>
            <a:endParaRPr sz="2600">
              <a:latin typeface="Arial Black"/>
              <a:cs typeface="Arial Black"/>
            </a:endParaRPr>
          </a:p>
          <a:p>
            <a:pPr marL="219710" indent="-207645">
              <a:lnSpc>
                <a:spcPts val="2810"/>
              </a:lnSpc>
              <a:buSzPct val="90384"/>
              <a:buChar char="•"/>
              <a:tabLst>
                <a:tab pos="220345" algn="l"/>
              </a:tabLst>
            </a:pPr>
            <a:r>
              <a:rPr sz="2600" spc="-440" dirty="0">
                <a:solidFill>
                  <a:srgbClr val="FFFFFF"/>
                </a:solidFill>
                <a:latin typeface="Arial Black"/>
                <a:cs typeface="Arial Black"/>
              </a:rPr>
              <a:t>ekonomske</a:t>
            </a:r>
            <a:r>
              <a:rPr sz="2600" spc="-1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600" spc="-365" dirty="0">
                <a:solidFill>
                  <a:srgbClr val="FFFFFF"/>
                </a:solidFill>
                <a:latin typeface="Arial Black"/>
                <a:cs typeface="Arial Black"/>
              </a:rPr>
              <a:t>migrante,</a:t>
            </a:r>
            <a:endParaRPr sz="2600">
              <a:latin typeface="Arial Black"/>
              <a:cs typeface="Arial Black"/>
            </a:endParaRPr>
          </a:p>
          <a:p>
            <a:pPr marL="219710" indent="-207645">
              <a:lnSpc>
                <a:spcPts val="2810"/>
              </a:lnSpc>
              <a:buSzPct val="90384"/>
              <a:buChar char="•"/>
              <a:tabLst>
                <a:tab pos="220345" algn="l"/>
              </a:tabLst>
            </a:pPr>
            <a:r>
              <a:rPr sz="2600" spc="-375" dirty="0">
                <a:solidFill>
                  <a:srgbClr val="FFFFFF"/>
                </a:solidFill>
                <a:latin typeface="Arial Black"/>
                <a:cs typeface="Arial Black"/>
              </a:rPr>
              <a:t>migrante </a:t>
            </a:r>
            <a:r>
              <a:rPr sz="2600" spc="-34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2600" spc="-365" dirty="0">
                <a:solidFill>
                  <a:srgbClr val="FFFFFF"/>
                </a:solidFill>
                <a:latin typeface="Arial Black"/>
                <a:cs typeface="Arial Black"/>
              </a:rPr>
              <a:t>neregularnom</a:t>
            </a:r>
            <a:r>
              <a:rPr sz="2600" spc="-2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600" spc="-425" dirty="0">
                <a:solidFill>
                  <a:srgbClr val="FFFFFF"/>
                </a:solidFill>
                <a:latin typeface="Arial Black"/>
                <a:cs typeface="Arial Black"/>
              </a:rPr>
              <a:t>statusu,</a:t>
            </a:r>
            <a:endParaRPr sz="2600">
              <a:latin typeface="Arial Black"/>
              <a:cs typeface="Arial Black"/>
            </a:endParaRPr>
          </a:p>
          <a:p>
            <a:pPr marL="219710" indent="-207645">
              <a:lnSpc>
                <a:spcPts val="2810"/>
              </a:lnSpc>
              <a:buSzPct val="90384"/>
              <a:buChar char="•"/>
              <a:tabLst>
                <a:tab pos="220345" algn="l"/>
              </a:tabLst>
            </a:pPr>
            <a:r>
              <a:rPr sz="2600" spc="-370" dirty="0">
                <a:solidFill>
                  <a:srgbClr val="FFFFFF"/>
                </a:solidFill>
                <a:latin typeface="Arial Black"/>
                <a:cs typeface="Arial Black"/>
              </a:rPr>
              <a:t>osobe </a:t>
            </a:r>
            <a:r>
              <a:rPr sz="2600" spc="-310" dirty="0">
                <a:solidFill>
                  <a:srgbClr val="FFFFFF"/>
                </a:solidFill>
                <a:latin typeface="Arial Black"/>
                <a:cs typeface="Arial Black"/>
              </a:rPr>
              <a:t>bez</a:t>
            </a:r>
            <a:r>
              <a:rPr sz="2600" spc="-4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600" spc="-370" dirty="0">
                <a:solidFill>
                  <a:srgbClr val="FFFFFF"/>
                </a:solidFill>
                <a:latin typeface="Arial Black"/>
                <a:cs typeface="Arial Black"/>
              </a:rPr>
              <a:t>državljanstva,</a:t>
            </a:r>
            <a:endParaRPr sz="2600">
              <a:latin typeface="Arial Black"/>
              <a:cs typeface="Arial Black"/>
            </a:endParaRPr>
          </a:p>
          <a:p>
            <a:pPr marL="219710" indent="-207645">
              <a:lnSpc>
                <a:spcPts val="2810"/>
              </a:lnSpc>
              <a:buSzPct val="90384"/>
              <a:buChar char="•"/>
              <a:tabLst>
                <a:tab pos="220345" algn="l"/>
              </a:tabLst>
            </a:pPr>
            <a:r>
              <a:rPr sz="2600" spc="-360" dirty="0">
                <a:solidFill>
                  <a:srgbClr val="FFFFFF"/>
                </a:solidFill>
                <a:latin typeface="Arial Black"/>
                <a:cs typeface="Arial Black"/>
              </a:rPr>
              <a:t>tražitelje međunarodne </a:t>
            </a:r>
            <a:r>
              <a:rPr sz="2600" spc="-405" dirty="0">
                <a:solidFill>
                  <a:srgbClr val="FFFFFF"/>
                </a:solidFill>
                <a:latin typeface="Arial Black"/>
                <a:cs typeface="Arial Black"/>
              </a:rPr>
              <a:t>zaštite</a:t>
            </a:r>
            <a:r>
              <a:rPr sz="2600" spc="-2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600" spc="-335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endParaRPr sz="2600">
              <a:latin typeface="Arial Black"/>
              <a:cs typeface="Arial Black"/>
            </a:endParaRPr>
          </a:p>
          <a:p>
            <a:pPr marL="219710" indent="-207645">
              <a:lnSpc>
                <a:spcPts val="2965"/>
              </a:lnSpc>
              <a:buSzPct val="90384"/>
              <a:buChar char="•"/>
              <a:tabLst>
                <a:tab pos="220345" algn="l"/>
              </a:tabLst>
            </a:pPr>
            <a:r>
              <a:rPr sz="2600" spc="-350" dirty="0">
                <a:solidFill>
                  <a:srgbClr val="FFFFFF"/>
                </a:solidFill>
                <a:latin typeface="Arial Black"/>
                <a:cs typeface="Arial Black"/>
              </a:rPr>
              <a:t>izbjeglice.</a:t>
            </a:r>
            <a:endParaRPr sz="2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8D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647</Words>
  <Application>Microsoft Office PowerPoint</Application>
  <PresentationFormat>Prilagođeno</PresentationFormat>
  <Paragraphs>121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31" baseType="lpstr">
      <vt:lpstr>Arial</vt:lpstr>
      <vt:lpstr>Arial Black</vt:lpstr>
      <vt:lpstr>Bookman Uralic</vt:lpstr>
      <vt:lpstr>Caladea</vt:lpstr>
      <vt:lpstr>Calibri</vt:lpstr>
      <vt:lpstr>Comic Sans MS</vt:lpstr>
      <vt:lpstr>Georgia</vt:lpstr>
      <vt:lpstr>Impact</vt:lpstr>
      <vt:lpstr>Tahoma</vt:lpstr>
      <vt:lpstr>Times New Roman</vt:lpstr>
      <vt:lpstr>Trebuchet MS</vt:lpstr>
      <vt:lpstr>Office Theme</vt:lpstr>
      <vt:lpstr>Migracije i razlozi  migriranja</vt:lpstr>
      <vt:lpstr>1. Što su migracije?</vt:lpstr>
      <vt:lpstr>Što su migracije i tko su migranti</vt:lpstr>
      <vt:lpstr>PowerPointova prezentacija</vt:lpstr>
      <vt:lpstr>Zašto ljudi migriraju</vt:lpstr>
      <vt:lpstr>Zašto ljudi migriraju</vt:lpstr>
      <vt:lpstr>Zašto ljudi migriraju</vt:lpstr>
      <vt:lpstr>PowerPointova prezentacija</vt:lpstr>
      <vt:lpstr>Migranti</vt:lpstr>
      <vt:lpstr>Tražitelj međunarodne  zaštite / azila</vt:lpstr>
      <vt:lpstr>Izbjeglica</vt:lpstr>
      <vt:lpstr>Interno raseljena osoba</vt:lpstr>
      <vt:lpstr>Iregularni migrant</vt:lpstr>
      <vt:lpstr>Ekonomski migrant</vt:lpstr>
      <vt:lpstr>Radni migrant</vt:lpstr>
      <vt:lpstr>Ranjive skupine migranata</vt:lpstr>
      <vt:lpstr>PowerPointova prezentacija</vt:lpstr>
      <vt:lpstr>PowerPointova prezentacija</vt:lpstr>
      <vt:lpstr>HCK - Služba za zaštitu migranata  Ul. Crvenog križa 14 10 000 Zagreb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&lt;Speech title here&gt;</dc:subject>
  <dc:creator>robert_knezevic@yahoo.com</dc:creator>
  <cp:lastModifiedBy>Vjeko</cp:lastModifiedBy>
  <cp:revision>1</cp:revision>
  <dcterms:created xsi:type="dcterms:W3CDTF">2020-11-08T10:13:19Z</dcterms:created>
  <dcterms:modified xsi:type="dcterms:W3CDTF">2021-03-04T11:18:31Z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2020-11-08T00:00:00Z</vt:filetime>
  </property>
</Properties>
</file>