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74" r:id="rId17"/>
    <p:sldId id="269" r:id="rId18"/>
    <p:sldId id="273" r:id="rId19"/>
    <p:sldId id="275" r:id="rId20"/>
    <p:sldId id="276" r:id="rId21"/>
    <p:sldId id="277" r:id="rId22"/>
    <p:sldId id="278" r:id="rId23"/>
    <p:sldId id="27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30A9-5BB4-498D-A2EA-DA7B1A4600A4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CEF7-E2F0-48B6-9D4F-81A334759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C8AD-9661-4EC1-A765-D5059F68BE5D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E1D7-774C-47EB-8492-E4850D606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1B25-A652-49C6-A29D-5F6847205282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653E-7A74-44D5-96CD-12BEDD82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636557-115F-40A1-A70B-A054E262B59A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684933-D1AA-4024-900E-223BEB63C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8C074-E6D7-4EDB-8BDA-3F6AC7FBFA7C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58FB-D985-4699-B1DF-7977D8A30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147C-4573-4B87-9072-17DC788160EC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72E5-C07E-4099-AC2F-B11B1DAF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0BD1F-9F58-4974-B6C5-705126F7982E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237D-FC22-4EA9-91D4-0A3542339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0BE850-FB79-4324-93A8-092DB4744007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FC5DF9-A790-4AD5-81F8-4D1D0473F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B7DC-AF69-4861-B791-23DC491C8819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95DD-2E4F-40D4-86BF-FA1A9A711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422E25-93A3-4C87-B5FF-01F768229FE5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279FAB-7A7A-4A7F-8C50-9DCF5CEFC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DE6496-1EBA-46AB-AA95-2F13D25DB1BD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A426BC-CC99-46BC-A4BF-E7D721464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EEF79-8F71-4AAA-B269-09EBED8B12A5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283385-24A0-458D-AA5F-26317B23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3D803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B1C7B1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0E6D0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0" y="1857375"/>
            <a:ext cx="6172200" cy="18938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800" dirty="0" smtClean="0"/>
              <a:t>Planska igra „lokalna samouprava”</a:t>
            </a:r>
            <a:br>
              <a:rPr lang="hr-HR" sz="4800" dirty="0" smtClean="0"/>
            </a:br>
            <a:r>
              <a:rPr lang="hr-HR" sz="4800" dirty="0" smtClean="0"/>
              <a:t>u koprivnici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000625"/>
            <a:ext cx="6172200" cy="13716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>Gimnazija „ Fran Galović” , Koprivnica</a:t>
            </a:r>
            <a:endParaRPr lang="en-US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858000" y="4857750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entury Schoolbook" pitchFamily="18" charset="0"/>
              </a:rPr>
              <a:t>Maltarić, Petra</a:t>
            </a:r>
            <a:br>
              <a:rPr lang="hr-HR">
                <a:latin typeface="Century Schoolbook" pitchFamily="18" charset="0"/>
              </a:rPr>
            </a:br>
            <a:r>
              <a:rPr lang="hr-HR">
                <a:latin typeface="Century Schoolbook" pitchFamily="18" charset="0"/>
              </a:rPr>
              <a:t>Sinjeri, Nives</a:t>
            </a:r>
            <a:br>
              <a:rPr lang="hr-HR">
                <a:latin typeface="Century Schoolbook" pitchFamily="18" charset="0"/>
              </a:rPr>
            </a:br>
            <a:r>
              <a:rPr lang="hr-HR">
                <a:latin typeface="Century Schoolbook" pitchFamily="18" charset="0"/>
              </a:rPr>
              <a:t>4.b</a:t>
            </a:r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22531" name="Picture 2" descr="https://photos-1.dropbox.com/t/0/AABMYrZQYs6eUGiDs9OtA9p23p8Qb16H3eXrB3IgXQS23A/10/16262436/jpeg/32x32/2/1361998800/0/2/P2158006.JPG/O9SIHTq-8B4JmCuoD29-_klfV4DqexMaUXUT8awm1YQ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428625"/>
            <a:ext cx="792003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23555" name="Picture 2" descr="https://photos-1.dropbox.com/t/0/AACpv_mbkbHnColmA31E746YnaLCvF4KvQoeCpEx0AEqNw/10/16262436/jpeg/32x32/2/1361998800/0/2/P2158010.JPG/7U4vMZBN0CBplQsoqbhcRuMS1mImJtlbGc61tbRcRUc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7896225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I došao je i treći dan- simulirana sjednica </a:t>
            </a:r>
            <a:r>
              <a:rPr lang="hr-HR" smtClean="0"/>
              <a:t>gradskog vijeća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785938"/>
            <a:ext cx="7424737" cy="4873625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hr-HR" dirty="0" smtClean="0"/>
              <a:t>Sjednicu je otvorila Melita Samoborec, potpredsjednica gradskog vijeća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endParaRPr lang="hr-H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hr-HR" dirty="0" smtClean="0"/>
              <a:t>Blanka Smoljan iz zaklade “Friedrich Ebert” objasnila je projekt.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endParaRPr lang="hr-H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hr-HR" u="sng" dirty="0" smtClean="0"/>
              <a:t>Prva točka dnevnog reda- </a:t>
            </a:r>
            <a:r>
              <a:rPr lang="hr-HR" dirty="0" smtClean="0"/>
              <a:t>“Pitanja i prijedlozi vijećnika”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25603" name="Picture 2" descr="https://photos-6.dropbox.com/t/0/AAAmWmbjIJ_Zl2I0uAaT56y-mgvUIYrnHruq-NTIg5rJfQ/10/16262436/jpeg/32x32/2/1362337200/0/2/P2188139.JPG/CfTOEbyAW3KuIZKUrAkHyvtyUJmlDqG1aGUV2SRgyFU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14313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s://photos-5.dropbox.com/t/0/AABlKxYOZ7SaxmX6Ws5FNidE3UJ9YUW6SLMyjB9d6kbXRQ/10/16262436/jpeg/32x32/2/1362337200/0/2/P2188150.JPG/LKvCDH2O3i4pfzOvdORXo-QOtRp6im8wj7jX7tunH-g?size=1024x768&amp;size_mode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4214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7467600" cy="604520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> Neka od pitanja: 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r-HR" dirty="0" smtClean="0"/>
              <a:t>Da li je u skorije vrijeme, radi dotrajalosti, u planu obnova Starogradske ulice?        </a:t>
            </a:r>
            <a:endParaRPr lang="hr-H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>
                <a:latin typeface="+mj-lt"/>
              </a:rPr>
              <a:t>Kada je u planu završetak obnove koprivničke sinagoge i da li postoji kakva strategija obnove iste?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vi-VN" dirty="0" smtClean="0">
                <a:latin typeface="+mj-lt"/>
              </a:rPr>
              <a:t>Predviđa li grad Koprivnica izdvojiti financijska sredstva za obnovu Kuće Malančec te kada bi se mogla očekivati obnova iste?</a:t>
            </a:r>
            <a:endParaRPr lang="hr-H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>
                <a:latin typeface="+mj-lt"/>
              </a:rPr>
              <a:t/>
            </a:r>
            <a:br>
              <a:rPr lang="hr-HR" dirty="0" smtClean="0">
                <a:latin typeface="+mj-lt"/>
              </a:rPr>
            </a:br>
            <a:r>
              <a:rPr lang="hr-HR" dirty="0" smtClean="0">
                <a:latin typeface="+mj-lt"/>
              </a:rPr>
              <a:t>Na sva pitanja odgovorila je obnašateljica dužnosti gradonačelnika zamjenica gradonačelnika Vesna Želježnjak.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hr-HR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27651" name="Picture 2" descr="https://photos-2.dropbox.com/t/0/AAD0WwjyhMkYQZ42UwoKQM4MyvcbtlB6tWjP8l_D-BV43A/10/16262436/jpeg/32x32/2/1362337200/0/2/P2188236.JPG/rh9KRQPD6NUQcwyJFnz0g1w1eLCXOFRPIsk0ZumRK8E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764381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28675" name="Picture 2" descr="https://photos-2.dropbox.com/t/0/AACohU75FeLNe5NKcJUfV1itqWvyKEvSOKxTlZrIyOr0AA/10/16262436/jpeg/32x32/2/1362337200/0/2/P2188162.JPG/TnXaMw3FQOIpPa3a90vK2MWkO2V5aOqUMAhC24EPjAs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7715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7467600" cy="59023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>IV. </a:t>
            </a:r>
            <a:r>
              <a:rPr lang="hr-HR" u="sng" dirty="0" smtClean="0"/>
              <a:t>Druga točka dnevnog reda-</a:t>
            </a:r>
            <a:r>
              <a:rPr lang="hr-HR" dirty="0" smtClean="0"/>
              <a:t>prijedlozi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>    -jedan prijedlog je većinom glasova bio usvojen: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 “Kantice za pseći izmet”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>    -ostala tri prijedloga su bila odbijena: 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Uređenje i restauracija spomen obilježja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>    “Danica”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Sufinanciranje troška polaganja ispita za vozačku dozvolu B kategorije za najbolje maturante u koprivničkim školama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Izgradnja prostora za mlade ljude i njihovo slobodno vrijeme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>   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30723" name="Picture 2" descr="https://photos-5.dropbox.com/t/0/AACcIuYEhfpDUESxRZDZlQtyWQZDkjWYC2YYCUTTHCowKQ/10/16262436/jpeg/32x32/2/1362337200/0/2/P2188159.JPG/6XQ1-xxwPw1UV8-NLtIDXdYOY0hTbM7Wrk2UedB6bOs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14313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s://photos-6.dropbox.com/t/0/AAAmuCNagyzfWvUWMX7oza_DxFYmRc-Rqk-RBb3mJJQzfg/10/16262436/jpeg/32x32/2/1362337200/0/2/P2188166.JPG/9w1AYpJRvV77bUNzoQcrHg66gii5FxMgxvtAUtYcVnQ?size=1024x768&amp;size_mode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29000"/>
            <a:ext cx="48482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31747" name="Picture 2" descr="https://photos-3.dropbox.com/t/0/AAB4R8Xq0JBxMK9b0nNlDREhga_pijct0EfCE7vNPmZJVQ/10/16262436/jpeg/32x32/2/1362337200/0/2/P2188175.JPG/koJyVox2EEkm1P2vhUVes0dRBfykUNjexUxrAixXqcc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00062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s://photos-2.dropbox.com/t/0/AAA9SmY-zE1WCPprQkCPaj_gLNiW9tMyqiIGuiAYN8QFoA/10/16262436/jpeg/32x32/2/1362337200/0/2/P2188238.JPG/pDS9JQkWm1pxnye-I9vsU0PMBg9NlDa-OD_ZLZESfgk?size=1024x768&amp;size_mode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214688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Što je Planska igra Lokalna samouprava?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643063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smtClean="0"/>
              <a:t>nastavna metoda političkog obrazovanja koja se zasniva na simulaciji funkcioniranja i strukture političkih institucija (npr. parlamenta ili gradskog vijeća)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Char char="Ø"/>
            </a:pPr>
            <a:r>
              <a:rPr lang="hr-HR" smtClean="0"/>
              <a:t>Lokalnu samoupravu provodi zaklada Friedrich Ebert Stiftung (FES)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4339" name="Picture 6" descr="http://acuns.org/wp-content/uploads/2012/05/Friedrich-Ebert-Stift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4572000"/>
            <a:ext cx="378618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32771" name="Picture 2" descr="https://photos-3.dropbox.com/t/0/AAD9meW8ZEIxRYWEhyUy6nnOFn4FvsU18PgqqJ6UzgxAvQ/10/16262436/jpeg/32x32/2/1362337200/0/2/P2188214.JPG/kTVAlA6RWpOhzUZTOx5jf20zHL1eEY2AWlyvylFRjJM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364331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s://photos-4.dropbox.com/t/0/AADokrvh53BZyXvt-Hs4h4_392PMtLFF7hj5fZZJeIW5-Q/10/16262436/jpeg/32x32/2/1362337200/0/2/P2188223.JPG/4X0nnse0s--3tBZt6vrQvunDlU6bhmzBoAPfImdQhnI?size=1024x768&amp;size_mode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57188"/>
            <a:ext cx="4235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s://photos-5.dropbox.com/t/0/AAA43oe8W1xcjKil6MARGX5N65TRujyQHdDAXgNnf3-RyA/10/16262436/jpeg/32x32/2/1362337200/0/2/P2188234.JPG/GJdJQkAFgqDNBbfdFDWf_ru_vtg2p1KjaUf241MSmQs?size=1024x768&amp;size_mode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714750"/>
            <a:ext cx="38576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33795" name="Picture 2" descr="https://photos-1.dropbox.com/t/0/AADtPchDIQSabkKfiBhu-Yw4dEzBLa0lDQUSUc__zgQAPA/10/16262436/jpeg/32x32/2/1362337200/0/2/P2188221.JPG/2zRuJdtIcJL7xs8PQcuYhTXsMOqwCkq4XvbUs1_pbL8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214313"/>
            <a:ext cx="7467600" cy="4873625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34819" name="Picture 2" descr="https://photos-2.dropbox.com/t/0/AACDvomh6APAkcQyaTTYD-ZttlTyQejqb-Nmg52131ja4w/10/16262436/jpeg/32x32/2/1362337200/0/2/P2188143.JPG/CIuO6bFHVdW3mPLKyhLB7VESCjFz7nRMjEpNqr6Lsls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7072312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57188" y="5643563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U publici su bili učenici 1. g razreda, koji su uključeni u eksperimentalnu provedbu GOO-a, i učenici četvrtih razreda kojima je izborni predmet govorništvo.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7467600" cy="5902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mtClean="0"/>
              <a:t>Na sva četiri prijedloga obnašateljica dužnosti gradonačelnika zamjenica gradonačelnika Vesna Želježnjak dala je svoje mišljenje i na kraju sjednice zahvalila mladim vijećnicima na sudjelovanju.</a:t>
            </a:r>
          </a:p>
        </p:txBody>
      </p:sp>
      <p:pic>
        <p:nvPicPr>
          <p:cNvPr id="35842" name="Picture 2" descr="https://photos-3.dropbox.com/t/0/AADw94Wy14aKKa06ZU7QF1dAVjwL6_EJhbEl8R4BvBAWww/10/16262436/jpeg/32x32/2/1362337200/0/2/P2188164.JPG/pY4yixQSiwmD5bCPYBLqd4ovqJp2ZT-x720TVvj5WEQ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500313"/>
            <a:ext cx="5500688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Koji je cilj lokalne samouprave? 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hr-HR" smtClean="0"/>
              <a:t>zainteresirati mlade za politiku i probuditi u njima želju za sudjelovanjem i razgovorom o političkim i društvenim temama</a:t>
            </a:r>
          </a:p>
          <a:p>
            <a:r>
              <a:rPr lang="hr-HR" smtClean="0"/>
              <a:t>razvoj komunikacijskih sposobnosti mladih</a:t>
            </a:r>
          </a:p>
          <a:p>
            <a:r>
              <a:rPr lang="hr-HR" smtClean="0"/>
              <a:t>ohrabrivanje mladih da se politički angažiraju</a:t>
            </a:r>
          </a:p>
          <a:p>
            <a:r>
              <a:rPr lang="hr-HR" smtClean="0"/>
              <a:t>aktivno sudjelovanje u stvaranju demokratskih odluka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endParaRPr lang="en-US" smtClean="0"/>
          </a:p>
        </p:txBody>
      </p:sp>
      <p:pic>
        <p:nvPicPr>
          <p:cNvPr id="15363" name="Picture 2" descr="http://arhiva.pulsdemokratije.net/admin/files/images/komunikac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143375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TKO SU SUDIONICI IGRE?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hr-HR" smtClean="0"/>
              <a:t>sudionici stariji od 14 godina</a:t>
            </a:r>
          </a:p>
          <a:p>
            <a:r>
              <a:rPr lang="hr-HR" smtClean="0"/>
              <a:t>učenici srednjih škola ili studenti</a:t>
            </a:r>
          </a:p>
          <a:p>
            <a:r>
              <a:rPr lang="hr-HR" smtClean="0"/>
              <a:t>mješovite skupine mladih</a:t>
            </a:r>
          </a:p>
          <a:p>
            <a:r>
              <a:rPr lang="hr-HR" smtClean="0"/>
              <a:t>gradski vijećnici</a:t>
            </a:r>
          </a:p>
          <a:p>
            <a:r>
              <a:rPr lang="hr-HR" smtClean="0"/>
              <a:t>predsjednik gradskog vijeća</a:t>
            </a:r>
          </a:p>
          <a:p>
            <a:r>
              <a:rPr lang="hr-HR" smtClean="0"/>
              <a:t>voditelji igre</a:t>
            </a:r>
          </a:p>
          <a:p>
            <a:r>
              <a:rPr lang="hr-HR" smtClean="0"/>
              <a:t>mediji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-214313"/>
            <a:ext cx="7467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PROGRAM PROJEKTA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143000"/>
            <a:ext cx="7786688" cy="55006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hr-HR" dirty="0" smtClean="0"/>
              <a:t>1. dan: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hr-HR" dirty="0" smtClean="0"/>
              <a:t>   -prijenos znanja- najvažnije o lokalnoj samoupravi</a:t>
            </a:r>
            <a:br>
              <a:rPr lang="hr-HR" dirty="0" smtClean="0"/>
            </a:br>
            <a:r>
              <a:rPr lang="hr-HR" dirty="0" smtClean="0"/>
              <a:t>-skupljanje tema za pitanja i prijedloge</a:t>
            </a:r>
            <a:br>
              <a:rPr lang="hr-HR" dirty="0" smtClean="0"/>
            </a:br>
            <a:r>
              <a:rPr lang="hr-HR" dirty="0" smtClean="0"/>
              <a:t>-podjela u stranke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r-HR" dirty="0" smtClean="0"/>
              <a:t>2.dan: </a:t>
            </a:r>
            <a:br>
              <a:rPr lang="hr-HR" dirty="0" smtClean="0"/>
            </a:br>
            <a:r>
              <a:rPr lang="hr-HR" dirty="0" smtClean="0"/>
              <a:t>-informacije o pisanju prijedloga/pitanja, pravila sjednice, itd.</a:t>
            </a:r>
            <a:br>
              <a:rPr lang="hr-HR" dirty="0" smtClean="0"/>
            </a:br>
            <a:r>
              <a:rPr lang="hr-HR" dirty="0" smtClean="0"/>
              <a:t>-rad stranke uz pomoć </a:t>
            </a:r>
            <a:r>
              <a:rPr lang="hr-HR" i="1" dirty="0" smtClean="0"/>
              <a:t>pravih </a:t>
            </a:r>
            <a:r>
              <a:rPr lang="hr-HR" dirty="0" smtClean="0"/>
              <a:t>gradskih vijećnika (sastavljanje pitanja/prijedloga, zauzimanje stava prema prijedlozima drugih stranaka, priprema i obrada argumenata)</a:t>
            </a:r>
          </a:p>
          <a:p>
            <a:pPr marL="274320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hr-HR" dirty="0" smtClean="0"/>
              <a:t>3.dan: simulirana sjednica gradskog vijeća</a:t>
            </a:r>
            <a:br>
              <a:rPr lang="hr-HR" dirty="0" smtClean="0"/>
            </a:br>
            <a:endParaRPr lang="hr-H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hr-H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hr-HR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-28575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Lokalna samouprava u gimnaziji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85725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4000" smtClean="0"/>
              <a:t>1.dan</a:t>
            </a:r>
          </a:p>
          <a:p>
            <a:pPr>
              <a:buFont typeface="Wingdings" pitchFamily="2" charset="2"/>
              <a:buNone/>
            </a:pPr>
            <a:r>
              <a:rPr lang="hr-HR" sz="4000" smtClean="0"/>
              <a:t>-</a:t>
            </a:r>
            <a:r>
              <a:rPr lang="hr-HR" smtClean="0"/>
              <a:t>učenje najvažnijeg o lokalnoj samoupravi: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podjela vlasti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djelokrug lokalne samouprave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8435" name="Picture 3" descr="P11305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1468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P11305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21468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photos-4.dropbox.com/t/0/AABLTv8lJJ4u6A7sOmO9BbOY5qwVone86r1KGctTgqvI7w/10/16262436/jpeg/32x32/2/1361998800/0/2/P2158003.JPG/53FNpCH4e9-2XAWLIe_eoyqFxGVe_7TeP_QL0L7ZIMo?size=1024x768&amp;size_mode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9237">
            <a:off x="6461242" y="903494"/>
            <a:ext cx="2395213" cy="179641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214313"/>
            <a:ext cx="7496175" cy="6259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mtClean="0"/>
              <a:t>-skupljanje tema za pitanje i prijedloge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-podjela u stranke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-oformili smo 4 stranke: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HIV-Hrvatsko intelektualno vijeće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BZPM-Borci za prava mladih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SMS-Stranka mladih savjetodavaca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	SRP-Stranka radikalnih promjena</a:t>
            </a:r>
            <a:endParaRPr lang="en-US" smtClean="0"/>
          </a:p>
        </p:txBody>
      </p:sp>
      <p:pic>
        <p:nvPicPr>
          <p:cNvPr id="17410" name="Picture 2" descr="https://photos-6.dropbox.com/t/0/AABiRpLBFEFWcxs-9m0h086MLlqMYD2KkgW4RA4wp_jljg/10/16262436/jpeg/32x32/2/1361998800/0/2/P2158004.JPG/soLENLe3OhZ_Dr45fAG1uB4PXg0LeEx5I0OE62o5_Do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220996" cy="2415747"/>
          </a:xfrm>
          <a:prstGeom prst="roundRect">
            <a:avLst/>
          </a:prstGeom>
          <a:noFill/>
        </p:spPr>
      </p:pic>
      <p:pic>
        <p:nvPicPr>
          <p:cNvPr id="17412" name="Picture 4" descr="https://photos-5.dropbox.com/t/0/AACzUGx-YBtk-6x8Qtmi_xzqnYyEv4-MhSNiZpI7-3S-Lg/10/16262436/jpeg/32x32/2/1361998800/0/2/P2158011.JPG/UYIWtE53QDsT3a7uTdQjUNqJ2yIDif06DDEyQtpRA30?size=1024x768&amp;size_mode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29066"/>
            <a:ext cx="3167085" cy="2375314"/>
          </a:xfrm>
          <a:prstGeom prst="roundRect">
            <a:avLst/>
          </a:prstGeom>
          <a:noFill/>
        </p:spPr>
      </p:pic>
      <p:pic>
        <p:nvPicPr>
          <p:cNvPr id="17414" name="Picture 6" descr="https://photos-3.dropbox.com/t/0/AAB8c5rN48cborxTiAKGA97aUvtMViSmjSuuFeGBXxwS9g/10/16262436/jpeg/32x32/2/1361998800/0/2/P2158012.JPG/hFC1CRACIIWj697SrI6K5KpZ7yaXYKQP6EmC8kQsInE?size=1024x768&amp;size_mode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643050"/>
            <a:ext cx="2786082" cy="208956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214313"/>
            <a:ext cx="8072438" cy="6473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4000" smtClean="0"/>
              <a:t>2.dan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-dan samo započeli kvizom da ponovimo stečeno znanje</a:t>
            </a:r>
          </a:p>
          <a:p>
            <a:pPr>
              <a:buFont typeface="Wingdings" pitchFamily="2" charset="2"/>
              <a:buNone/>
            </a:pPr>
            <a:r>
              <a:rPr lang="hr-HR" smtClean="0"/>
              <a:t>-naučili smo kako pisati pitanja/prijedloge te kako funkcionira simulirana sjednica</a:t>
            </a:r>
            <a:endParaRPr lang="en-US" smtClean="0"/>
          </a:p>
        </p:txBody>
      </p:sp>
      <p:pic>
        <p:nvPicPr>
          <p:cNvPr id="20482" name="Picture 3" descr="P11305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28875"/>
            <a:ext cx="31067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P11305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500313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28575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smtClean="0"/>
              <a:t>-svaka stranka je uz pomoć gradskog vijećnika sastavila pitanja i prijedlog, formirala stavove prema prijedlozima drugih stranaka i pripremila argumente</a:t>
            </a:r>
          </a:p>
        </p:txBody>
      </p:sp>
      <p:pic>
        <p:nvPicPr>
          <p:cNvPr id="21506" name="Picture 2" descr="https://photos-4.dropbox.com/t/0/AAAcBO9EDF7Q9kFIGm0G_rGSk2LhLM9KycT4kcwPCxzr7A/10/16262436/jpeg/32x32/2/1361998800/0/2/P2157999.JPG/611jQzHGNNWB1WZrfwYktNQjzTszgHwyyBU7sXSZ-p0?size=1024x768&amp;size_mode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62388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rgbClr val="479249"/>
      </a:dk1>
      <a:lt1>
        <a:sysClr val="window" lastClr="FFFFFF"/>
      </a:lt1>
      <a:dk2>
        <a:srgbClr val="5A6378"/>
      </a:dk2>
      <a:lt2>
        <a:srgbClr val="D4D4D6"/>
      </a:lt2>
      <a:accent1>
        <a:srgbClr val="479249"/>
      </a:accent1>
      <a:accent2>
        <a:srgbClr val="A6D3A7"/>
      </a:accent2>
      <a:accent3>
        <a:srgbClr val="479249"/>
      </a:accent3>
      <a:accent4>
        <a:srgbClr val="2F6130"/>
      </a:accent4>
      <a:accent5>
        <a:srgbClr val="479249"/>
      </a:accent5>
      <a:accent6>
        <a:srgbClr val="479249"/>
      </a:accent6>
      <a:hlink>
        <a:srgbClr val="0C0C0C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479249"/>
    </a:dk1>
    <a:lt1>
      <a:sysClr val="window" lastClr="FFFFFF"/>
    </a:lt1>
    <a:dk2>
      <a:srgbClr val="5A6378"/>
    </a:dk2>
    <a:lt2>
      <a:srgbClr val="D4D4D6"/>
    </a:lt2>
    <a:accent1>
      <a:srgbClr val="479249"/>
    </a:accent1>
    <a:accent2>
      <a:srgbClr val="A6D3A7"/>
    </a:accent2>
    <a:accent3>
      <a:srgbClr val="479249"/>
    </a:accent3>
    <a:accent4>
      <a:srgbClr val="2F6130"/>
    </a:accent4>
    <a:accent5>
      <a:srgbClr val="479249"/>
    </a:accent5>
    <a:accent6>
      <a:srgbClr val="479249"/>
    </a:accent6>
    <a:hlink>
      <a:srgbClr val="0C0C0C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</TotalTime>
  <Words>441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Predložak dizajna</vt:lpstr>
      </vt:variant>
      <vt:variant>
        <vt:i4>7</vt:i4>
      </vt:variant>
      <vt:variant>
        <vt:lpstr>Naslovi slajdova</vt:lpstr>
      </vt:variant>
      <vt:variant>
        <vt:i4>23</vt:i4>
      </vt:variant>
    </vt:vector>
  </HeadingPairs>
  <TitlesOfParts>
    <vt:vector size="37" baseType="lpstr">
      <vt:lpstr>Century Schoolbook</vt:lpstr>
      <vt:lpstr>Arial</vt:lpstr>
      <vt:lpstr>Wingdings</vt:lpstr>
      <vt:lpstr>Wingdings 2</vt:lpstr>
      <vt:lpstr>Calibri</vt:lpstr>
      <vt:lpstr>Courier New</vt:lpstr>
      <vt:lpstr>Times New Roman</vt:lpstr>
      <vt:lpstr>Oriel</vt:lpstr>
      <vt:lpstr>Oriel</vt:lpstr>
      <vt:lpstr>Oriel</vt:lpstr>
      <vt:lpstr>Oriel</vt:lpstr>
      <vt:lpstr>Oriel</vt:lpstr>
      <vt:lpstr>Oriel</vt:lpstr>
      <vt:lpstr>Oriel</vt:lpstr>
      <vt:lpstr>PLANSKA IGRA „LOKALNA SAMOUPRAVA” U KOPRIVNICI</vt:lpstr>
      <vt:lpstr>ŠTO JE PLANSKA IGRA LOKALNA SAMOUPRAVA?</vt:lpstr>
      <vt:lpstr>KOJI JE CILJ LOKALNE SAMOUPRAVE? </vt:lpstr>
      <vt:lpstr>TKO SU SUDIONICI IGRE?</vt:lpstr>
      <vt:lpstr>PROGRAM PROJEKTA</vt:lpstr>
      <vt:lpstr>LOKALNA SAMOUPRAVA U GIMNAZIJI </vt:lpstr>
      <vt:lpstr>Slajd 7</vt:lpstr>
      <vt:lpstr>Slajd 8</vt:lpstr>
      <vt:lpstr>Slajd 9</vt:lpstr>
      <vt:lpstr>Slajd 10</vt:lpstr>
      <vt:lpstr>Slajd 11</vt:lpstr>
      <vt:lpstr>I DOŠAO JE I TREĆI DAN- SIMULIRANA SJEDNICA GRADSKOG VIJEĆA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Planska igra „lokalna samouprava ”</dc:title>
  <dc:creator>Nikola Maltaric</dc:creator>
  <cp:lastModifiedBy>Robotic</cp:lastModifiedBy>
  <cp:revision>19</cp:revision>
  <dcterms:created xsi:type="dcterms:W3CDTF">2013-02-27T18:40:59Z</dcterms:created>
  <dcterms:modified xsi:type="dcterms:W3CDTF">2013-03-08T10:20:41Z</dcterms:modified>
</cp:coreProperties>
</file>