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2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3748" y="2368042"/>
            <a:ext cx="401650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163" y="272541"/>
            <a:ext cx="397967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592706"/>
            <a:ext cx="8074660" cy="378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66661" y="6415502"/>
            <a:ext cx="1800859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yXIZ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yXIZuYDp4Y&amp;t=58s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ifrc.csod.com/LMS/LoDetails/DetailsLo.aspx?loid=6b14e048-e95e-4799-84af-c3bc8580466f&amp;query=?q=PROTECT+e-modul+2:+Pomo%C4%87+i+za%C5%A1tita+%C5%BErtava+trgovanja+ljudima+(Hrvatski+Crveni+kri%C5%BE)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redcross@hck.hr" TargetMode="External"/><Relationship Id="rId2" Type="http://schemas.openxmlformats.org/officeDocument/2006/relationships/hyperlink" Target="http://www.hck.hr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cebook.com/CrvenoZvono/" TargetMode="External"/><Relationship Id="rId4" Type="http://schemas.openxmlformats.org/officeDocument/2006/relationships/hyperlink" Target="https://www.facebook.com/HrvatskiCrvenikriz.CroatianRedCro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5598" y="1895932"/>
            <a:ext cx="6832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7E7E7E"/>
                </a:solidFill>
              </a:rPr>
              <a:t>Prevencija </a:t>
            </a:r>
            <a:r>
              <a:rPr sz="4400" spc="-25" dirty="0">
                <a:solidFill>
                  <a:srgbClr val="7E7E7E"/>
                </a:solidFill>
              </a:rPr>
              <a:t>trgovanja</a:t>
            </a:r>
            <a:r>
              <a:rPr sz="4400" spc="-45" dirty="0">
                <a:solidFill>
                  <a:srgbClr val="7E7E7E"/>
                </a:solidFill>
              </a:rPr>
              <a:t> </a:t>
            </a:r>
            <a:r>
              <a:rPr sz="4400" dirty="0">
                <a:solidFill>
                  <a:srgbClr val="7E7E7E"/>
                </a:solidFill>
              </a:rPr>
              <a:t>ljudima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869" y="3869817"/>
            <a:ext cx="59042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888888"/>
                </a:solidFill>
                <a:latin typeface="Caladea"/>
                <a:cs typeface="Caladea"/>
              </a:rPr>
              <a:t>Sven</a:t>
            </a:r>
            <a:r>
              <a:rPr sz="1500" spc="-20" dirty="0">
                <a:solidFill>
                  <a:srgbClr val="888888"/>
                </a:solidFill>
                <a:latin typeface="Caladea"/>
                <a:cs typeface="Caladea"/>
              </a:rPr>
              <a:t> </a:t>
            </a:r>
            <a:r>
              <a:rPr sz="1500" spc="-10" dirty="0">
                <a:solidFill>
                  <a:srgbClr val="888888"/>
                </a:solidFill>
                <a:latin typeface="Caladea"/>
                <a:cs typeface="Caladea"/>
              </a:rPr>
              <a:t>Novosel</a:t>
            </a:r>
            <a:endParaRPr sz="1500">
              <a:latin typeface="Caladea"/>
              <a:cs typeface="Caladea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Odjel </a:t>
            </a:r>
            <a:r>
              <a:rPr sz="1500" dirty="0">
                <a:solidFill>
                  <a:srgbClr val="888888"/>
                </a:solidFill>
                <a:latin typeface="Caladea"/>
                <a:cs typeface="Caladea"/>
              </a:rPr>
              <a:t>za </a:t>
            </a:r>
            <a:r>
              <a:rPr sz="1500" spc="-10" dirty="0">
                <a:solidFill>
                  <a:srgbClr val="888888"/>
                </a:solidFill>
                <a:latin typeface="Caladea"/>
                <a:cs typeface="Caladea"/>
              </a:rPr>
              <a:t>programe prevencije </a:t>
            </a:r>
            <a:r>
              <a:rPr sz="1500" spc="-15" dirty="0">
                <a:solidFill>
                  <a:srgbClr val="888888"/>
                </a:solidFill>
                <a:latin typeface="Caladea"/>
                <a:cs typeface="Caladea"/>
              </a:rPr>
              <a:t>trgovanja </a:t>
            </a: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ljudima </a:t>
            </a:r>
            <a:r>
              <a:rPr sz="1500" dirty="0">
                <a:solidFill>
                  <a:srgbClr val="888888"/>
                </a:solidFill>
                <a:latin typeface="Caladea"/>
                <a:cs typeface="Caladea"/>
              </a:rPr>
              <a:t>i </a:t>
            </a: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psihosocijalnu</a:t>
            </a:r>
            <a:r>
              <a:rPr sz="1500" spc="110" dirty="0">
                <a:solidFill>
                  <a:srgbClr val="888888"/>
                </a:solidFill>
                <a:latin typeface="Caladea"/>
                <a:cs typeface="Caladea"/>
              </a:rPr>
              <a:t> </a:t>
            </a: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podršku</a:t>
            </a:r>
            <a:endParaRPr sz="1500">
              <a:latin typeface="Caladea"/>
              <a:cs typeface="Caladea"/>
            </a:endParaRPr>
          </a:p>
          <a:p>
            <a:pPr marL="2181225">
              <a:lnSpc>
                <a:spcPct val="100000"/>
              </a:lnSpc>
            </a:pP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22. listopada</a:t>
            </a:r>
            <a:r>
              <a:rPr sz="1500" spc="10" dirty="0">
                <a:solidFill>
                  <a:srgbClr val="888888"/>
                </a:solidFill>
                <a:latin typeface="Caladea"/>
                <a:cs typeface="Caladea"/>
              </a:rPr>
              <a:t> </a:t>
            </a:r>
            <a:r>
              <a:rPr sz="1500" spc="-5" dirty="0">
                <a:solidFill>
                  <a:srgbClr val="888888"/>
                </a:solidFill>
                <a:latin typeface="Caladea"/>
                <a:cs typeface="Caladea"/>
              </a:rPr>
              <a:t>2020.</a:t>
            </a:r>
            <a:endParaRPr sz="15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187440"/>
            <a:chOff x="0" y="0"/>
            <a:chExt cx="9144000" cy="6187440"/>
          </a:xfrm>
        </p:grpSpPr>
        <p:sp>
          <p:nvSpPr>
            <p:cNvPr id="3" name="object 3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110354" cy="6187440"/>
            </a:xfrm>
            <a:custGeom>
              <a:avLst/>
              <a:gdLst/>
              <a:ahLst/>
              <a:cxnLst/>
              <a:rect l="l" t="t" r="r" b="b"/>
              <a:pathLst>
                <a:path w="4110354" h="6187440">
                  <a:moveTo>
                    <a:pt x="4110228" y="0"/>
                  </a:moveTo>
                  <a:lnTo>
                    <a:pt x="0" y="0"/>
                  </a:lnTo>
                  <a:lnTo>
                    <a:pt x="0" y="6187440"/>
                  </a:lnTo>
                  <a:lnTo>
                    <a:pt x="4110228" y="6187440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5175" y="2750642"/>
            <a:ext cx="4364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ASOCIJACIJE: </a:t>
            </a:r>
            <a:r>
              <a:rPr sz="2200" spc="-15" dirty="0">
                <a:latin typeface="Carlito"/>
                <a:cs typeface="Carlito"/>
              </a:rPr>
              <a:t>Što </a:t>
            </a:r>
            <a:r>
              <a:rPr sz="2200" spc="-5" dirty="0">
                <a:latin typeface="Carlito"/>
                <a:cs typeface="Carlito"/>
              </a:rPr>
              <a:t>je </a:t>
            </a:r>
            <a:r>
              <a:rPr sz="2200" spc="-10" dirty="0">
                <a:latin typeface="Carlito"/>
                <a:cs typeface="Carlito"/>
              </a:rPr>
              <a:t>trgovanje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ljudima?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7408" y="2824352"/>
            <a:ext cx="13931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5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3700" spc="-5" dirty="0">
                <a:solidFill>
                  <a:srgbClr val="FFFFFF"/>
                </a:solidFill>
                <a:latin typeface="Carlito"/>
                <a:cs typeface="Carlito"/>
              </a:rPr>
              <a:t>J</a:t>
            </a:r>
            <a:r>
              <a:rPr sz="3700" spc="-2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700" spc="-10" dirty="0">
                <a:solidFill>
                  <a:srgbClr val="FFFFFF"/>
                </a:solidFill>
                <a:latin typeface="Carlito"/>
                <a:cs typeface="Carlito"/>
              </a:rPr>
              <a:t>Ž</a:t>
            </a:r>
            <a:r>
              <a:rPr sz="3700" spc="-4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7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3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5216" y="501141"/>
            <a:ext cx="643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Odgovorite </a:t>
            </a:r>
            <a:r>
              <a:rPr spc="-5" dirty="0"/>
              <a:t>na pitanja </a:t>
            </a:r>
            <a:r>
              <a:rPr dirty="0"/>
              <a:t>u</a:t>
            </a:r>
            <a:r>
              <a:rPr spc="-25" dirty="0"/>
              <a:t> </a:t>
            </a:r>
            <a:r>
              <a:rPr spc="-10" dirty="0"/>
              <a:t>grupama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21663"/>
            <a:ext cx="806386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15" dirty="0">
                <a:latin typeface="Caladea"/>
                <a:cs typeface="Caladea"/>
              </a:rPr>
              <a:t>Što je </a:t>
            </a:r>
            <a:r>
              <a:rPr sz="3200" i="1" spc="-20" dirty="0">
                <a:latin typeface="Caladea"/>
                <a:cs typeface="Caladea"/>
              </a:rPr>
              <a:t>trgovanje </a:t>
            </a:r>
            <a:r>
              <a:rPr sz="3200" i="1" spc="-5" dirty="0">
                <a:latin typeface="Caladea"/>
                <a:cs typeface="Caladea"/>
              </a:rPr>
              <a:t>ljudima? </a:t>
            </a:r>
            <a:r>
              <a:rPr sz="3200" i="1" spc="-15" dirty="0">
                <a:latin typeface="Caladea"/>
                <a:cs typeface="Caladea"/>
              </a:rPr>
              <a:t>Može </a:t>
            </a:r>
            <a:r>
              <a:rPr sz="3200" i="1" dirty="0">
                <a:latin typeface="Caladea"/>
                <a:cs typeface="Caladea"/>
              </a:rPr>
              <a:t>li se </a:t>
            </a:r>
            <a:r>
              <a:rPr sz="3200" i="1" spc="-5" dirty="0">
                <a:latin typeface="Caladea"/>
                <a:cs typeface="Caladea"/>
              </a:rPr>
              <a:t>dogoditi</a:t>
            </a:r>
            <a:r>
              <a:rPr sz="3200" i="1" spc="-10" dirty="0">
                <a:latin typeface="Caladea"/>
                <a:cs typeface="Caladea"/>
              </a:rPr>
              <a:t> </a:t>
            </a:r>
            <a:r>
              <a:rPr sz="3200" i="1" dirty="0">
                <a:latin typeface="Caladea"/>
                <a:cs typeface="Caladea"/>
              </a:rPr>
              <a:t>u</a:t>
            </a:r>
            <a:endParaRPr sz="3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3200" i="1" dirty="0">
                <a:latin typeface="Caladea"/>
                <a:cs typeface="Caladea"/>
              </a:rPr>
              <a:t>RH?</a:t>
            </a:r>
            <a:endParaRPr sz="3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15" dirty="0">
                <a:latin typeface="Caladea"/>
                <a:cs typeface="Caladea"/>
              </a:rPr>
              <a:t>Tko </a:t>
            </a:r>
            <a:r>
              <a:rPr sz="3200" i="1" dirty="0">
                <a:latin typeface="Caladea"/>
                <a:cs typeface="Caladea"/>
              </a:rPr>
              <a:t>su</a:t>
            </a:r>
            <a:r>
              <a:rPr sz="3200" i="1" spc="-5" dirty="0">
                <a:latin typeface="Caladea"/>
                <a:cs typeface="Caladea"/>
              </a:rPr>
              <a:t> </a:t>
            </a:r>
            <a:r>
              <a:rPr sz="3200" i="1" dirty="0">
                <a:latin typeface="Caladea"/>
                <a:cs typeface="Caladea"/>
              </a:rPr>
              <a:t>žrtve?</a:t>
            </a:r>
            <a:endParaRPr sz="3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45" dirty="0">
                <a:latin typeface="Caladea"/>
                <a:cs typeface="Caladea"/>
              </a:rPr>
              <a:t>Kako </a:t>
            </a:r>
            <a:r>
              <a:rPr sz="3200" i="1" dirty="0">
                <a:latin typeface="Caladea"/>
                <a:cs typeface="Caladea"/>
              </a:rPr>
              <a:t>ih se</a:t>
            </a:r>
            <a:r>
              <a:rPr sz="3200" i="1" spc="20" dirty="0">
                <a:latin typeface="Caladea"/>
                <a:cs typeface="Caladea"/>
              </a:rPr>
              <a:t> </a:t>
            </a:r>
            <a:r>
              <a:rPr sz="3200" i="1" spc="-10" dirty="0">
                <a:latin typeface="Caladea"/>
                <a:cs typeface="Caladea"/>
              </a:rPr>
              <a:t>vrbuje?</a:t>
            </a:r>
            <a:endParaRPr sz="3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20" dirty="0">
                <a:latin typeface="Caladea"/>
                <a:cs typeface="Caladea"/>
              </a:rPr>
              <a:t>Tko </a:t>
            </a:r>
            <a:r>
              <a:rPr sz="3200" i="1" dirty="0">
                <a:latin typeface="Caladea"/>
                <a:cs typeface="Caladea"/>
              </a:rPr>
              <a:t>su</a:t>
            </a:r>
            <a:r>
              <a:rPr sz="3200" i="1" spc="-10" dirty="0">
                <a:latin typeface="Caladea"/>
                <a:cs typeface="Caladea"/>
              </a:rPr>
              <a:t> </a:t>
            </a:r>
            <a:r>
              <a:rPr sz="3200" i="1" spc="-15" dirty="0">
                <a:latin typeface="Caladea"/>
                <a:cs typeface="Caladea"/>
              </a:rPr>
              <a:t>trgovci?</a:t>
            </a:r>
            <a:endParaRPr sz="3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45" dirty="0">
                <a:latin typeface="Caladea"/>
                <a:cs typeface="Caladea"/>
              </a:rPr>
              <a:t>Kako </a:t>
            </a:r>
            <a:r>
              <a:rPr sz="3200" i="1" dirty="0">
                <a:latin typeface="Caladea"/>
                <a:cs typeface="Caladea"/>
              </a:rPr>
              <a:t>se </a:t>
            </a:r>
            <a:r>
              <a:rPr sz="3200" i="1" spc="5" dirty="0">
                <a:latin typeface="Caladea"/>
                <a:cs typeface="Caladea"/>
              </a:rPr>
              <a:t>žrtve </a:t>
            </a:r>
            <a:r>
              <a:rPr sz="3200" i="1" spc="-20" dirty="0">
                <a:latin typeface="Caladea"/>
                <a:cs typeface="Caladea"/>
              </a:rPr>
              <a:t>najčešće</a:t>
            </a:r>
            <a:r>
              <a:rPr sz="3200" i="1" spc="-5" dirty="0">
                <a:latin typeface="Caladea"/>
                <a:cs typeface="Caladea"/>
              </a:rPr>
              <a:t> </a:t>
            </a:r>
            <a:r>
              <a:rPr sz="3200" i="1" spc="-10" dirty="0">
                <a:latin typeface="Caladea"/>
                <a:cs typeface="Caladea"/>
              </a:rPr>
              <a:t>iskorištavaju?</a:t>
            </a:r>
            <a:endParaRPr sz="3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1542" y="569721"/>
            <a:ext cx="4281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Što </a:t>
            </a:r>
            <a:r>
              <a:rPr sz="3200" spc="-5" dirty="0"/>
              <a:t>je </a:t>
            </a:r>
            <a:r>
              <a:rPr sz="3200" spc="-20" dirty="0"/>
              <a:t>trgovanje</a:t>
            </a:r>
            <a:r>
              <a:rPr sz="3200" spc="-35" dirty="0"/>
              <a:t> </a:t>
            </a:r>
            <a:r>
              <a:rPr sz="3200" spc="-5" dirty="0"/>
              <a:t>ljudima?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144" y="1592706"/>
            <a:ext cx="7894955" cy="324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15" dirty="0">
                <a:latin typeface="Times New Roman"/>
                <a:cs typeface="Times New Roman"/>
              </a:rPr>
              <a:t>Zločin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80" dirty="0">
                <a:latin typeface="Times New Roman"/>
                <a:cs typeface="Times New Roman"/>
              </a:rPr>
              <a:t>kojim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spc="114" dirty="0">
                <a:latin typeface="Times New Roman"/>
                <a:cs typeface="Times New Roman"/>
              </a:rPr>
              <a:t>se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95" dirty="0">
                <a:latin typeface="Times New Roman"/>
                <a:cs typeface="Times New Roman"/>
              </a:rPr>
              <a:t>iskorištavaju</a:t>
            </a:r>
            <a:r>
              <a:rPr sz="2200" b="1" i="1" spc="-40" dirty="0">
                <a:latin typeface="Times New Roman"/>
                <a:cs typeface="Times New Roman"/>
              </a:rPr>
              <a:t> </a:t>
            </a:r>
            <a:r>
              <a:rPr sz="2200" b="1" i="1" spc="70" dirty="0">
                <a:latin typeface="Times New Roman"/>
                <a:cs typeface="Times New Roman"/>
              </a:rPr>
              <a:t>najranjiviji</a:t>
            </a:r>
            <a:r>
              <a:rPr sz="2200" b="1" i="1" spc="-40" dirty="0">
                <a:latin typeface="Times New Roman"/>
                <a:cs typeface="Times New Roman"/>
              </a:rPr>
              <a:t> </a:t>
            </a:r>
            <a:r>
              <a:rPr sz="2200" b="1" i="1" spc="60" dirty="0">
                <a:latin typeface="Times New Roman"/>
                <a:cs typeface="Times New Roman"/>
              </a:rPr>
              <a:t>u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spc="100" dirty="0">
                <a:latin typeface="Times New Roman"/>
                <a:cs typeface="Times New Roman"/>
              </a:rPr>
              <a:t>društvu.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30" dirty="0">
                <a:latin typeface="Caladea"/>
                <a:cs typeface="Caladea"/>
              </a:rPr>
              <a:t>Trgovanje </a:t>
            </a:r>
            <a:r>
              <a:rPr sz="2200" spc="-5" dirty="0">
                <a:latin typeface="Caladea"/>
                <a:cs typeface="Caladea"/>
              </a:rPr>
              <a:t>ljudima </a:t>
            </a:r>
            <a:r>
              <a:rPr sz="2200" spc="-15" dirty="0">
                <a:latin typeface="Caladea"/>
                <a:cs typeface="Caladea"/>
              </a:rPr>
              <a:t>predstavlja </a:t>
            </a:r>
            <a:r>
              <a:rPr sz="2200" b="1" spc="-10" dirty="0">
                <a:latin typeface="Caladea"/>
                <a:cs typeface="Caladea"/>
              </a:rPr>
              <a:t>ozbiljan </a:t>
            </a:r>
            <a:r>
              <a:rPr sz="2200" b="1" spc="-5" dirty="0">
                <a:latin typeface="Caladea"/>
                <a:cs typeface="Caladea"/>
              </a:rPr>
              <a:t>zločin i </a:t>
            </a:r>
            <a:r>
              <a:rPr sz="2200" b="1" spc="-20" dirty="0">
                <a:latin typeface="Caladea"/>
                <a:cs typeface="Caladea"/>
              </a:rPr>
              <a:t>tešku</a:t>
            </a:r>
            <a:r>
              <a:rPr sz="2200" b="1" spc="170" dirty="0">
                <a:latin typeface="Caladea"/>
                <a:cs typeface="Caladea"/>
              </a:rPr>
              <a:t> </a:t>
            </a:r>
            <a:r>
              <a:rPr sz="2200" b="1" spc="-20" dirty="0">
                <a:latin typeface="Caladea"/>
                <a:cs typeface="Caladea"/>
              </a:rPr>
              <a:t>povredu</a:t>
            </a:r>
            <a:endParaRPr sz="2200">
              <a:latin typeface="Caladea"/>
              <a:cs typeface="Caladea"/>
            </a:endParaRPr>
          </a:p>
          <a:p>
            <a:pPr marL="526415" marR="5080" indent="-514350">
              <a:lnSpc>
                <a:spcPct val="100000"/>
              </a:lnSpc>
              <a:spcBef>
                <a:spcPts val="530"/>
              </a:spcBef>
            </a:pPr>
            <a:r>
              <a:rPr sz="2200" b="1" spc="-10" dirty="0">
                <a:latin typeface="Caladea"/>
                <a:cs typeface="Caladea"/>
              </a:rPr>
              <a:t>ljudskih </a:t>
            </a:r>
            <a:r>
              <a:rPr sz="2200" b="1" spc="-40" dirty="0">
                <a:latin typeface="Caladea"/>
                <a:cs typeface="Caladea"/>
              </a:rPr>
              <a:t>prava </a:t>
            </a:r>
            <a:r>
              <a:rPr sz="2200" b="1" spc="-5" dirty="0">
                <a:latin typeface="Caladea"/>
                <a:cs typeface="Caladea"/>
              </a:rPr>
              <a:t>i </a:t>
            </a:r>
            <a:r>
              <a:rPr sz="2200" b="1" spc="-10" dirty="0">
                <a:latin typeface="Caladea"/>
                <a:cs typeface="Caladea"/>
              </a:rPr>
              <a:t>oblik modernog </a:t>
            </a:r>
            <a:r>
              <a:rPr sz="2200" b="1" spc="-20" dirty="0">
                <a:latin typeface="Caladea"/>
                <a:cs typeface="Caladea"/>
              </a:rPr>
              <a:t>ropstva. </a:t>
            </a:r>
            <a:r>
              <a:rPr sz="2200" spc="-5" dirty="0">
                <a:latin typeface="Caladea"/>
                <a:cs typeface="Caladea"/>
              </a:rPr>
              <a:t>Diljem svijeta se </a:t>
            </a:r>
            <a:r>
              <a:rPr sz="2200" spc="-10" dirty="0">
                <a:latin typeface="Caladea"/>
                <a:cs typeface="Caladea"/>
              </a:rPr>
              <a:t>žene,  </a:t>
            </a:r>
            <a:r>
              <a:rPr sz="2200" spc="-15" dirty="0">
                <a:latin typeface="Caladea"/>
                <a:cs typeface="Caladea"/>
              </a:rPr>
              <a:t>muškarci </a:t>
            </a:r>
            <a:r>
              <a:rPr sz="2200" spc="-5" dirty="0">
                <a:latin typeface="Caladea"/>
                <a:cs typeface="Caladea"/>
              </a:rPr>
              <a:t>i djeca </a:t>
            </a:r>
            <a:r>
              <a:rPr sz="2200" spc="-10" dirty="0">
                <a:latin typeface="Caladea"/>
                <a:cs typeface="Caladea"/>
              </a:rPr>
              <a:t>prodaju, kupuju, često </a:t>
            </a:r>
            <a:r>
              <a:rPr sz="2200" spc="-5" dirty="0">
                <a:latin typeface="Caladea"/>
                <a:cs typeface="Caladea"/>
              </a:rPr>
              <a:t>fizički </a:t>
            </a:r>
            <a:r>
              <a:rPr sz="2200" spc="-10" dirty="0">
                <a:latin typeface="Caladea"/>
                <a:cs typeface="Caladea"/>
              </a:rPr>
              <a:t>zlostavljaju,  izgladnjuju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prisiljavaju </a:t>
            </a:r>
            <a:r>
              <a:rPr sz="2200" spc="-5" dirty="0">
                <a:latin typeface="Caladea"/>
                <a:cs typeface="Caladea"/>
              </a:rPr>
              <a:t>na </a:t>
            </a:r>
            <a:r>
              <a:rPr sz="2200" spc="-10" dirty="0">
                <a:latin typeface="Caladea"/>
                <a:cs typeface="Caladea"/>
              </a:rPr>
              <a:t>prostituciju, </a:t>
            </a:r>
            <a:r>
              <a:rPr sz="2200" spc="-15" dirty="0">
                <a:latin typeface="Caladea"/>
                <a:cs typeface="Caladea"/>
              </a:rPr>
              <a:t>obavljanje </a:t>
            </a:r>
            <a:r>
              <a:rPr sz="2200" spc="-20" dirty="0">
                <a:latin typeface="Caladea"/>
                <a:cs typeface="Caladea"/>
              </a:rPr>
              <a:t>poslova </a:t>
            </a:r>
            <a:r>
              <a:rPr sz="2200" spc="-5" dirty="0">
                <a:latin typeface="Caladea"/>
                <a:cs typeface="Caladea"/>
              </a:rPr>
              <a:t>u  domaćinstvima/ugostiteljskim </a:t>
            </a:r>
            <a:r>
              <a:rPr sz="2200" spc="-10" dirty="0">
                <a:latin typeface="Caladea"/>
                <a:cs typeface="Caladea"/>
              </a:rPr>
              <a:t>objektima/agrokulturi </a:t>
            </a:r>
            <a:r>
              <a:rPr sz="2200" spc="-5" dirty="0">
                <a:latin typeface="Caladea"/>
                <a:cs typeface="Caladea"/>
              </a:rPr>
              <a:t>ili u  </a:t>
            </a:r>
            <a:r>
              <a:rPr sz="2200" spc="-10" dirty="0">
                <a:latin typeface="Caladea"/>
                <a:cs typeface="Caladea"/>
              </a:rPr>
              <a:t>tvornicama, </a:t>
            </a:r>
            <a:r>
              <a:rPr sz="2200" spc="-5" dirty="0">
                <a:latin typeface="Caladea"/>
                <a:cs typeface="Caladea"/>
              </a:rPr>
              <a:t>uz </a:t>
            </a:r>
            <a:r>
              <a:rPr sz="2200" spc="-10" dirty="0">
                <a:latin typeface="Caladea"/>
                <a:cs typeface="Caladea"/>
              </a:rPr>
              <a:t>malu naknadu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0" dirty="0">
                <a:latin typeface="Caladea"/>
                <a:cs typeface="Caladea"/>
              </a:rPr>
              <a:t>bez naknade </a:t>
            </a:r>
            <a:r>
              <a:rPr sz="2200" spc="-5" dirty="0">
                <a:latin typeface="Caladea"/>
                <a:cs typeface="Caladea"/>
              </a:rPr>
              <a:t>ili su prisiljeni  na </a:t>
            </a:r>
            <a:r>
              <a:rPr sz="2200" spc="-10" dirty="0">
                <a:latin typeface="Caladea"/>
                <a:cs typeface="Caladea"/>
              </a:rPr>
              <a:t>prosjačenje </a:t>
            </a:r>
            <a:r>
              <a:rPr sz="2200" spc="-5" dirty="0">
                <a:latin typeface="Caladea"/>
                <a:cs typeface="Caladea"/>
              </a:rPr>
              <a:t>i činjenje </a:t>
            </a:r>
            <a:r>
              <a:rPr sz="2200" spc="-10" dirty="0">
                <a:latin typeface="Caladea"/>
                <a:cs typeface="Caladea"/>
              </a:rPr>
              <a:t>kaznenih</a:t>
            </a:r>
            <a:r>
              <a:rPr sz="2200" spc="7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djela.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985" y="272541"/>
            <a:ext cx="4811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Što </a:t>
            </a:r>
            <a:r>
              <a:rPr spc="-5" dirty="0"/>
              <a:t>je </a:t>
            </a:r>
            <a:r>
              <a:rPr spc="-20" dirty="0"/>
              <a:t>trgovanje</a:t>
            </a:r>
            <a:r>
              <a:rPr spc="-75" dirty="0"/>
              <a:t> </a:t>
            </a:r>
            <a:r>
              <a:rPr spc="-5" dirty="0"/>
              <a:t>ljudima?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0895" y="3208401"/>
            <a:ext cx="228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+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253" y="3137154"/>
            <a:ext cx="228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+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4733" y="1324165"/>
            <a:ext cx="2313940" cy="802005"/>
            <a:chOff x="534733" y="1324165"/>
            <a:chExt cx="2313940" cy="802005"/>
          </a:xfrm>
        </p:grpSpPr>
        <p:sp>
          <p:nvSpPr>
            <p:cNvPr id="6" name="object 6"/>
            <p:cNvSpPr/>
            <p:nvPr/>
          </p:nvSpPr>
          <p:spPr>
            <a:xfrm>
              <a:off x="539495" y="1328927"/>
              <a:ext cx="2304415" cy="792480"/>
            </a:xfrm>
            <a:custGeom>
              <a:avLst/>
              <a:gdLst/>
              <a:ahLst/>
              <a:cxnLst/>
              <a:rect l="l" t="t" r="r" b="b"/>
              <a:pathLst>
                <a:path w="2304415" h="792480">
                  <a:moveTo>
                    <a:pt x="2172208" y="0"/>
                  </a:moveTo>
                  <a:lnTo>
                    <a:pt x="132080" y="0"/>
                  </a:lnTo>
                  <a:lnTo>
                    <a:pt x="90331" y="6738"/>
                  </a:lnTo>
                  <a:lnTo>
                    <a:pt x="54073" y="25497"/>
                  </a:lnTo>
                  <a:lnTo>
                    <a:pt x="25482" y="54095"/>
                  </a:lnTo>
                  <a:lnTo>
                    <a:pt x="6733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3" y="702129"/>
                  </a:lnTo>
                  <a:lnTo>
                    <a:pt x="25482" y="738384"/>
                  </a:lnTo>
                  <a:lnTo>
                    <a:pt x="54073" y="766982"/>
                  </a:lnTo>
                  <a:lnTo>
                    <a:pt x="90331" y="785741"/>
                  </a:lnTo>
                  <a:lnTo>
                    <a:pt x="132080" y="792480"/>
                  </a:lnTo>
                  <a:lnTo>
                    <a:pt x="2172208" y="792480"/>
                  </a:lnTo>
                  <a:lnTo>
                    <a:pt x="2213937" y="785741"/>
                  </a:lnTo>
                  <a:lnTo>
                    <a:pt x="2250192" y="766982"/>
                  </a:lnTo>
                  <a:lnTo>
                    <a:pt x="2278790" y="738384"/>
                  </a:lnTo>
                  <a:lnTo>
                    <a:pt x="2297549" y="702129"/>
                  </a:lnTo>
                  <a:lnTo>
                    <a:pt x="2304288" y="660400"/>
                  </a:lnTo>
                  <a:lnTo>
                    <a:pt x="2304288" y="132080"/>
                  </a:lnTo>
                  <a:lnTo>
                    <a:pt x="2297549" y="90350"/>
                  </a:lnTo>
                  <a:lnTo>
                    <a:pt x="2278790" y="54095"/>
                  </a:lnTo>
                  <a:lnTo>
                    <a:pt x="2250192" y="25497"/>
                  </a:lnTo>
                  <a:lnTo>
                    <a:pt x="2213937" y="6738"/>
                  </a:lnTo>
                  <a:lnTo>
                    <a:pt x="2172208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" y="1328927"/>
              <a:ext cx="2304415" cy="792480"/>
            </a:xfrm>
            <a:custGeom>
              <a:avLst/>
              <a:gdLst/>
              <a:ahLst/>
              <a:cxnLst/>
              <a:rect l="l" t="t" r="r" b="b"/>
              <a:pathLst>
                <a:path w="2304415" h="792480">
                  <a:moveTo>
                    <a:pt x="0" y="132080"/>
                  </a:moveTo>
                  <a:lnTo>
                    <a:pt x="6733" y="90350"/>
                  </a:lnTo>
                  <a:lnTo>
                    <a:pt x="25482" y="54095"/>
                  </a:lnTo>
                  <a:lnTo>
                    <a:pt x="54073" y="25497"/>
                  </a:lnTo>
                  <a:lnTo>
                    <a:pt x="90331" y="6738"/>
                  </a:lnTo>
                  <a:lnTo>
                    <a:pt x="132080" y="0"/>
                  </a:lnTo>
                  <a:lnTo>
                    <a:pt x="2172208" y="0"/>
                  </a:lnTo>
                  <a:lnTo>
                    <a:pt x="2213937" y="6738"/>
                  </a:lnTo>
                  <a:lnTo>
                    <a:pt x="2250192" y="25497"/>
                  </a:lnTo>
                  <a:lnTo>
                    <a:pt x="2278790" y="54095"/>
                  </a:lnTo>
                  <a:lnTo>
                    <a:pt x="2297549" y="90350"/>
                  </a:lnTo>
                  <a:lnTo>
                    <a:pt x="2304288" y="132080"/>
                  </a:lnTo>
                  <a:lnTo>
                    <a:pt x="2304288" y="660400"/>
                  </a:lnTo>
                  <a:lnTo>
                    <a:pt x="2297549" y="702129"/>
                  </a:lnTo>
                  <a:lnTo>
                    <a:pt x="2278790" y="738384"/>
                  </a:lnTo>
                  <a:lnTo>
                    <a:pt x="2250192" y="766982"/>
                  </a:lnTo>
                  <a:lnTo>
                    <a:pt x="2213937" y="785741"/>
                  </a:lnTo>
                  <a:lnTo>
                    <a:pt x="2172208" y="792480"/>
                  </a:lnTo>
                  <a:lnTo>
                    <a:pt x="132080" y="792480"/>
                  </a:lnTo>
                  <a:lnTo>
                    <a:pt x="90331" y="785741"/>
                  </a:lnTo>
                  <a:lnTo>
                    <a:pt x="54073" y="766982"/>
                  </a:lnTo>
                  <a:lnTo>
                    <a:pt x="25482" y="738384"/>
                  </a:lnTo>
                  <a:lnTo>
                    <a:pt x="6733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9047" y="1568907"/>
            <a:ext cx="134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adea"/>
                <a:cs typeface="Caladea"/>
              </a:rPr>
              <a:t>PROCES </a:t>
            </a:r>
            <a:r>
              <a:rPr sz="1800" b="1" dirty="0">
                <a:latin typeface="Caladea"/>
                <a:cs typeface="Caladea"/>
              </a:rPr>
              <a:t>-</a:t>
            </a:r>
            <a:r>
              <a:rPr sz="1800" b="1" spc="-60" dirty="0">
                <a:latin typeface="Caladea"/>
                <a:cs typeface="Caladea"/>
              </a:rPr>
              <a:t> </a:t>
            </a:r>
            <a:r>
              <a:rPr sz="1800" b="1" spc="-10" dirty="0">
                <a:latin typeface="Caladea"/>
                <a:cs typeface="Caladea"/>
              </a:rPr>
              <a:t>što</a:t>
            </a:r>
            <a:endParaRPr sz="1800">
              <a:latin typeface="Caladea"/>
              <a:cs typeface="Calad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495" y="2193035"/>
            <a:ext cx="2304415" cy="3674745"/>
          </a:xfrm>
          <a:custGeom>
            <a:avLst/>
            <a:gdLst/>
            <a:ahLst/>
            <a:cxnLst/>
            <a:rect l="l" t="t" r="r" b="b"/>
            <a:pathLst>
              <a:path w="2304415" h="3674745">
                <a:moveTo>
                  <a:pt x="1920240" y="0"/>
                </a:moveTo>
                <a:lnTo>
                  <a:pt x="384060" y="0"/>
                </a:lnTo>
                <a:lnTo>
                  <a:pt x="335884" y="2992"/>
                </a:lnTo>
                <a:lnTo>
                  <a:pt x="289493" y="11730"/>
                </a:lnTo>
                <a:lnTo>
                  <a:pt x="245248" y="25852"/>
                </a:lnTo>
                <a:lnTo>
                  <a:pt x="203509" y="44999"/>
                </a:lnTo>
                <a:lnTo>
                  <a:pt x="164636" y="68812"/>
                </a:lnTo>
                <a:lnTo>
                  <a:pt x="128988" y="96929"/>
                </a:lnTo>
                <a:lnTo>
                  <a:pt x="96926" y="128991"/>
                </a:lnTo>
                <a:lnTo>
                  <a:pt x="68809" y="164639"/>
                </a:lnTo>
                <a:lnTo>
                  <a:pt x="44997" y="203511"/>
                </a:lnTo>
                <a:lnTo>
                  <a:pt x="25851" y="245248"/>
                </a:lnTo>
                <a:lnTo>
                  <a:pt x="11729" y="289489"/>
                </a:lnTo>
                <a:lnTo>
                  <a:pt x="2992" y="335876"/>
                </a:lnTo>
                <a:lnTo>
                  <a:pt x="0" y="384048"/>
                </a:lnTo>
                <a:lnTo>
                  <a:pt x="0" y="3290316"/>
                </a:lnTo>
                <a:lnTo>
                  <a:pt x="2992" y="3338489"/>
                </a:lnTo>
                <a:lnTo>
                  <a:pt x="11729" y="3384878"/>
                </a:lnTo>
                <a:lnTo>
                  <a:pt x="25851" y="3429121"/>
                </a:lnTo>
                <a:lnTo>
                  <a:pt x="44997" y="3470858"/>
                </a:lnTo>
                <a:lnTo>
                  <a:pt x="68809" y="3509730"/>
                </a:lnTo>
                <a:lnTo>
                  <a:pt x="96926" y="3545377"/>
                </a:lnTo>
                <a:lnTo>
                  <a:pt x="128988" y="3577438"/>
                </a:lnTo>
                <a:lnTo>
                  <a:pt x="164636" y="3605555"/>
                </a:lnTo>
                <a:lnTo>
                  <a:pt x="203509" y="3629366"/>
                </a:lnTo>
                <a:lnTo>
                  <a:pt x="245248" y="3648513"/>
                </a:lnTo>
                <a:lnTo>
                  <a:pt x="289493" y="3662634"/>
                </a:lnTo>
                <a:lnTo>
                  <a:pt x="335884" y="3671371"/>
                </a:lnTo>
                <a:lnTo>
                  <a:pt x="384060" y="3674364"/>
                </a:lnTo>
                <a:lnTo>
                  <a:pt x="1920240" y="3674364"/>
                </a:lnTo>
                <a:lnTo>
                  <a:pt x="1968411" y="3671371"/>
                </a:lnTo>
                <a:lnTo>
                  <a:pt x="2014798" y="3662634"/>
                </a:lnTo>
                <a:lnTo>
                  <a:pt x="2059039" y="3648513"/>
                </a:lnTo>
                <a:lnTo>
                  <a:pt x="2100776" y="3629366"/>
                </a:lnTo>
                <a:lnTo>
                  <a:pt x="2139648" y="3605555"/>
                </a:lnTo>
                <a:lnTo>
                  <a:pt x="2175296" y="3577438"/>
                </a:lnTo>
                <a:lnTo>
                  <a:pt x="2207358" y="3545377"/>
                </a:lnTo>
                <a:lnTo>
                  <a:pt x="2235475" y="3509730"/>
                </a:lnTo>
                <a:lnTo>
                  <a:pt x="2259288" y="3470858"/>
                </a:lnTo>
                <a:lnTo>
                  <a:pt x="2278435" y="3429121"/>
                </a:lnTo>
                <a:lnTo>
                  <a:pt x="2292557" y="3384878"/>
                </a:lnTo>
                <a:lnTo>
                  <a:pt x="2301295" y="3338489"/>
                </a:lnTo>
                <a:lnTo>
                  <a:pt x="2304288" y="3290316"/>
                </a:lnTo>
                <a:lnTo>
                  <a:pt x="2304288" y="384048"/>
                </a:lnTo>
                <a:lnTo>
                  <a:pt x="2301295" y="335876"/>
                </a:lnTo>
                <a:lnTo>
                  <a:pt x="2292557" y="289489"/>
                </a:lnTo>
                <a:lnTo>
                  <a:pt x="2278435" y="245248"/>
                </a:lnTo>
                <a:lnTo>
                  <a:pt x="2259288" y="203511"/>
                </a:lnTo>
                <a:lnTo>
                  <a:pt x="2235475" y="164639"/>
                </a:lnTo>
                <a:lnTo>
                  <a:pt x="2207358" y="128991"/>
                </a:lnTo>
                <a:lnTo>
                  <a:pt x="2175296" y="96929"/>
                </a:lnTo>
                <a:lnTo>
                  <a:pt x="2139648" y="68812"/>
                </a:lnTo>
                <a:lnTo>
                  <a:pt x="2100776" y="44999"/>
                </a:lnTo>
                <a:lnTo>
                  <a:pt x="2059039" y="25852"/>
                </a:lnTo>
                <a:lnTo>
                  <a:pt x="2014798" y="11730"/>
                </a:lnTo>
                <a:lnTo>
                  <a:pt x="1968411" y="2992"/>
                </a:lnTo>
                <a:lnTo>
                  <a:pt x="1920240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3580" y="2317242"/>
            <a:ext cx="132905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adea"/>
                <a:cs typeface="Caladea"/>
              </a:rPr>
              <a:t>vrbovanje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tranzit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5" dirty="0">
                <a:latin typeface="Caladea"/>
                <a:cs typeface="Caladea"/>
              </a:rPr>
              <a:t>prihvat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zadržavanje</a:t>
            </a:r>
            <a:endParaRPr sz="2000">
              <a:latin typeface="Caladea"/>
              <a:cs typeface="Calad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8685" y="1324165"/>
            <a:ext cx="2385695" cy="802005"/>
            <a:chOff x="3198685" y="1324165"/>
            <a:chExt cx="2385695" cy="802005"/>
          </a:xfrm>
        </p:grpSpPr>
        <p:sp>
          <p:nvSpPr>
            <p:cNvPr id="12" name="object 12"/>
            <p:cNvSpPr/>
            <p:nvPr/>
          </p:nvSpPr>
          <p:spPr>
            <a:xfrm>
              <a:off x="3203448" y="1328927"/>
              <a:ext cx="2376170" cy="792480"/>
            </a:xfrm>
            <a:custGeom>
              <a:avLst/>
              <a:gdLst/>
              <a:ahLst/>
              <a:cxnLst/>
              <a:rect l="l" t="t" r="r" b="b"/>
              <a:pathLst>
                <a:path w="2376170" h="792480">
                  <a:moveTo>
                    <a:pt x="2243836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2243836" y="792480"/>
                  </a:lnTo>
                  <a:lnTo>
                    <a:pt x="2285565" y="785741"/>
                  </a:lnTo>
                  <a:lnTo>
                    <a:pt x="2321820" y="766982"/>
                  </a:lnTo>
                  <a:lnTo>
                    <a:pt x="2350418" y="738384"/>
                  </a:lnTo>
                  <a:lnTo>
                    <a:pt x="2369177" y="702129"/>
                  </a:lnTo>
                  <a:lnTo>
                    <a:pt x="2375916" y="660400"/>
                  </a:lnTo>
                  <a:lnTo>
                    <a:pt x="2375916" y="132080"/>
                  </a:lnTo>
                  <a:lnTo>
                    <a:pt x="2369177" y="90350"/>
                  </a:lnTo>
                  <a:lnTo>
                    <a:pt x="2350418" y="54095"/>
                  </a:lnTo>
                  <a:lnTo>
                    <a:pt x="2321820" y="25497"/>
                  </a:lnTo>
                  <a:lnTo>
                    <a:pt x="2285565" y="6738"/>
                  </a:lnTo>
                  <a:lnTo>
                    <a:pt x="2243836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3448" y="1328927"/>
              <a:ext cx="2376170" cy="792480"/>
            </a:xfrm>
            <a:custGeom>
              <a:avLst/>
              <a:gdLst/>
              <a:ahLst/>
              <a:cxnLst/>
              <a:rect l="l" t="t" r="r" b="b"/>
              <a:pathLst>
                <a:path w="2376170" h="792480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2243836" y="0"/>
                  </a:lnTo>
                  <a:lnTo>
                    <a:pt x="2285565" y="6738"/>
                  </a:lnTo>
                  <a:lnTo>
                    <a:pt x="2321820" y="25497"/>
                  </a:lnTo>
                  <a:lnTo>
                    <a:pt x="2350418" y="54095"/>
                  </a:lnTo>
                  <a:lnTo>
                    <a:pt x="2369177" y="90350"/>
                  </a:lnTo>
                  <a:lnTo>
                    <a:pt x="2375916" y="132080"/>
                  </a:lnTo>
                  <a:lnTo>
                    <a:pt x="2375916" y="660400"/>
                  </a:lnTo>
                  <a:lnTo>
                    <a:pt x="2369177" y="702129"/>
                  </a:lnTo>
                  <a:lnTo>
                    <a:pt x="2350418" y="738384"/>
                  </a:lnTo>
                  <a:lnTo>
                    <a:pt x="2321820" y="766982"/>
                  </a:lnTo>
                  <a:lnTo>
                    <a:pt x="2285565" y="785741"/>
                  </a:lnTo>
                  <a:lnTo>
                    <a:pt x="2243836" y="792480"/>
                  </a:lnTo>
                  <a:lnTo>
                    <a:pt x="132079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83609" y="1568907"/>
            <a:ext cx="1818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adea"/>
                <a:cs typeface="Caladea"/>
              </a:rPr>
              <a:t>SREDSTVA </a:t>
            </a:r>
            <a:r>
              <a:rPr sz="1800" b="1" dirty="0">
                <a:latin typeface="Caladea"/>
                <a:cs typeface="Caladea"/>
              </a:rPr>
              <a:t>-</a:t>
            </a:r>
            <a:r>
              <a:rPr sz="1800" b="1" spc="-35" dirty="0">
                <a:latin typeface="Caladea"/>
                <a:cs typeface="Caladea"/>
              </a:rPr>
              <a:t> </a:t>
            </a:r>
            <a:r>
              <a:rPr sz="1800" b="1" spc="-10" dirty="0">
                <a:latin typeface="Caladea"/>
                <a:cs typeface="Caladea"/>
              </a:rPr>
              <a:t>kako</a:t>
            </a:r>
            <a:endParaRPr sz="1800">
              <a:latin typeface="Caladea"/>
              <a:cs typeface="Calad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3448" y="2193035"/>
            <a:ext cx="2376170" cy="3674745"/>
          </a:xfrm>
          <a:custGeom>
            <a:avLst/>
            <a:gdLst/>
            <a:ahLst/>
            <a:cxnLst/>
            <a:rect l="l" t="t" r="r" b="b"/>
            <a:pathLst>
              <a:path w="2376170" h="3674745">
                <a:moveTo>
                  <a:pt x="1979929" y="0"/>
                </a:moveTo>
                <a:lnTo>
                  <a:pt x="395986" y="0"/>
                </a:lnTo>
                <a:lnTo>
                  <a:pt x="349806" y="2664"/>
                </a:lnTo>
                <a:lnTo>
                  <a:pt x="305190" y="10458"/>
                </a:lnTo>
                <a:lnTo>
                  <a:pt x="262437" y="23085"/>
                </a:lnTo>
                <a:lnTo>
                  <a:pt x="221842" y="40249"/>
                </a:lnTo>
                <a:lnTo>
                  <a:pt x="183703" y="61651"/>
                </a:lnTo>
                <a:lnTo>
                  <a:pt x="148318" y="86994"/>
                </a:lnTo>
                <a:lnTo>
                  <a:pt x="115982" y="115982"/>
                </a:lnTo>
                <a:lnTo>
                  <a:pt x="86994" y="148318"/>
                </a:lnTo>
                <a:lnTo>
                  <a:pt x="61651" y="183703"/>
                </a:lnTo>
                <a:lnTo>
                  <a:pt x="40249" y="221842"/>
                </a:lnTo>
                <a:lnTo>
                  <a:pt x="23085" y="262437"/>
                </a:lnTo>
                <a:lnTo>
                  <a:pt x="10458" y="305190"/>
                </a:lnTo>
                <a:lnTo>
                  <a:pt x="2664" y="349806"/>
                </a:lnTo>
                <a:lnTo>
                  <a:pt x="0" y="395986"/>
                </a:lnTo>
                <a:lnTo>
                  <a:pt x="0" y="3278378"/>
                </a:lnTo>
                <a:lnTo>
                  <a:pt x="2664" y="3324557"/>
                </a:lnTo>
                <a:lnTo>
                  <a:pt x="10458" y="3369173"/>
                </a:lnTo>
                <a:lnTo>
                  <a:pt x="23085" y="3411926"/>
                </a:lnTo>
                <a:lnTo>
                  <a:pt x="40249" y="3452521"/>
                </a:lnTo>
                <a:lnTo>
                  <a:pt x="61651" y="3490660"/>
                </a:lnTo>
                <a:lnTo>
                  <a:pt x="86994" y="3526045"/>
                </a:lnTo>
                <a:lnTo>
                  <a:pt x="115982" y="3558381"/>
                </a:lnTo>
                <a:lnTo>
                  <a:pt x="148318" y="3587369"/>
                </a:lnTo>
                <a:lnTo>
                  <a:pt x="183703" y="3612712"/>
                </a:lnTo>
                <a:lnTo>
                  <a:pt x="221842" y="3634114"/>
                </a:lnTo>
                <a:lnTo>
                  <a:pt x="262437" y="3651278"/>
                </a:lnTo>
                <a:lnTo>
                  <a:pt x="305190" y="3663905"/>
                </a:lnTo>
                <a:lnTo>
                  <a:pt x="349806" y="3671699"/>
                </a:lnTo>
                <a:lnTo>
                  <a:pt x="395986" y="3674364"/>
                </a:lnTo>
                <a:lnTo>
                  <a:pt x="1979929" y="3674364"/>
                </a:lnTo>
                <a:lnTo>
                  <a:pt x="2026109" y="3671699"/>
                </a:lnTo>
                <a:lnTo>
                  <a:pt x="2070725" y="3663905"/>
                </a:lnTo>
                <a:lnTo>
                  <a:pt x="2113478" y="3651278"/>
                </a:lnTo>
                <a:lnTo>
                  <a:pt x="2154073" y="3634114"/>
                </a:lnTo>
                <a:lnTo>
                  <a:pt x="2192212" y="3612712"/>
                </a:lnTo>
                <a:lnTo>
                  <a:pt x="2227597" y="3587369"/>
                </a:lnTo>
                <a:lnTo>
                  <a:pt x="2259933" y="3558381"/>
                </a:lnTo>
                <a:lnTo>
                  <a:pt x="2288921" y="3526045"/>
                </a:lnTo>
                <a:lnTo>
                  <a:pt x="2314264" y="3490660"/>
                </a:lnTo>
                <a:lnTo>
                  <a:pt x="2335666" y="3452521"/>
                </a:lnTo>
                <a:lnTo>
                  <a:pt x="2352830" y="3411926"/>
                </a:lnTo>
                <a:lnTo>
                  <a:pt x="2365457" y="3369173"/>
                </a:lnTo>
                <a:lnTo>
                  <a:pt x="2373251" y="3324557"/>
                </a:lnTo>
                <a:lnTo>
                  <a:pt x="2375916" y="3278378"/>
                </a:lnTo>
                <a:lnTo>
                  <a:pt x="2375916" y="395986"/>
                </a:lnTo>
                <a:lnTo>
                  <a:pt x="2373251" y="349806"/>
                </a:lnTo>
                <a:lnTo>
                  <a:pt x="2365457" y="305190"/>
                </a:lnTo>
                <a:lnTo>
                  <a:pt x="2352830" y="262437"/>
                </a:lnTo>
                <a:lnTo>
                  <a:pt x="2335666" y="221842"/>
                </a:lnTo>
                <a:lnTo>
                  <a:pt x="2314264" y="183703"/>
                </a:lnTo>
                <a:lnTo>
                  <a:pt x="2288921" y="148318"/>
                </a:lnTo>
                <a:lnTo>
                  <a:pt x="2259933" y="115982"/>
                </a:lnTo>
                <a:lnTo>
                  <a:pt x="2227597" y="86994"/>
                </a:lnTo>
                <a:lnTo>
                  <a:pt x="2192212" y="61651"/>
                </a:lnTo>
                <a:lnTo>
                  <a:pt x="2154073" y="40249"/>
                </a:lnTo>
                <a:lnTo>
                  <a:pt x="2113478" y="23085"/>
                </a:lnTo>
                <a:lnTo>
                  <a:pt x="2070725" y="10458"/>
                </a:lnTo>
                <a:lnTo>
                  <a:pt x="2026109" y="2664"/>
                </a:lnTo>
                <a:lnTo>
                  <a:pt x="1979929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71469" y="2320239"/>
            <a:ext cx="1920875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adea"/>
                <a:cs typeface="Caladea"/>
              </a:rPr>
              <a:t>prijetnja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prisiljavanje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Caladea"/>
                <a:cs typeface="Caladea"/>
              </a:rPr>
              <a:t>otmica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5" dirty="0">
                <a:latin typeface="Caladea"/>
                <a:cs typeface="Caladea"/>
              </a:rPr>
              <a:t>prijevara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latin typeface="Caladea"/>
                <a:cs typeface="Caladea"/>
              </a:rPr>
              <a:t>obmana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Caladea"/>
                <a:cs typeface="Caladea"/>
              </a:rPr>
              <a:t>laganje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5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Caladea"/>
                <a:cs typeface="Caladea"/>
              </a:rPr>
              <a:t>zloupotreba</a:t>
            </a:r>
            <a:r>
              <a:rPr sz="2000" spc="-80" dirty="0">
                <a:latin typeface="Caladea"/>
                <a:cs typeface="Caladea"/>
              </a:rPr>
              <a:t> </a:t>
            </a:r>
            <a:r>
              <a:rPr sz="2000" dirty="0">
                <a:latin typeface="Caladea"/>
                <a:cs typeface="Caladea"/>
              </a:rPr>
              <a:t>moći</a:t>
            </a:r>
            <a:endParaRPr sz="2000">
              <a:latin typeface="Caladea"/>
              <a:cs typeface="Calade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35789" y="1324165"/>
            <a:ext cx="2602230" cy="802005"/>
            <a:chOff x="5935789" y="1324165"/>
            <a:chExt cx="2602230" cy="802005"/>
          </a:xfrm>
        </p:grpSpPr>
        <p:sp>
          <p:nvSpPr>
            <p:cNvPr id="18" name="object 18"/>
            <p:cNvSpPr/>
            <p:nvPr/>
          </p:nvSpPr>
          <p:spPr>
            <a:xfrm>
              <a:off x="5940552" y="1328927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2460244" y="0"/>
                  </a:moveTo>
                  <a:lnTo>
                    <a:pt x="132080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80" y="792480"/>
                  </a:lnTo>
                  <a:lnTo>
                    <a:pt x="2460244" y="792480"/>
                  </a:lnTo>
                  <a:lnTo>
                    <a:pt x="2501973" y="785741"/>
                  </a:lnTo>
                  <a:lnTo>
                    <a:pt x="2538228" y="766982"/>
                  </a:lnTo>
                  <a:lnTo>
                    <a:pt x="2566826" y="738384"/>
                  </a:lnTo>
                  <a:lnTo>
                    <a:pt x="2585585" y="702129"/>
                  </a:lnTo>
                  <a:lnTo>
                    <a:pt x="2592324" y="660400"/>
                  </a:lnTo>
                  <a:lnTo>
                    <a:pt x="2592324" y="132080"/>
                  </a:lnTo>
                  <a:lnTo>
                    <a:pt x="2585585" y="90350"/>
                  </a:lnTo>
                  <a:lnTo>
                    <a:pt x="2566826" y="54095"/>
                  </a:lnTo>
                  <a:lnTo>
                    <a:pt x="2538228" y="25497"/>
                  </a:lnTo>
                  <a:lnTo>
                    <a:pt x="2501973" y="6738"/>
                  </a:lnTo>
                  <a:lnTo>
                    <a:pt x="2460244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40552" y="1328927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80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80"/>
                  </a:lnTo>
                  <a:lnTo>
                    <a:pt x="132080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73470" y="1568907"/>
            <a:ext cx="2128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adea"/>
                <a:cs typeface="Caladea"/>
              </a:rPr>
              <a:t>SVRHA (CILJ) </a:t>
            </a:r>
            <a:r>
              <a:rPr sz="1800" b="1" dirty="0">
                <a:latin typeface="Caladea"/>
                <a:cs typeface="Caladea"/>
              </a:rPr>
              <a:t>-</a:t>
            </a:r>
            <a:r>
              <a:rPr sz="1800" b="1" spc="-25" dirty="0">
                <a:latin typeface="Caladea"/>
                <a:cs typeface="Caladea"/>
              </a:rPr>
              <a:t> </a:t>
            </a:r>
            <a:r>
              <a:rPr sz="1800" b="1" spc="-5" dirty="0">
                <a:latin typeface="Caladea"/>
                <a:cs typeface="Caladea"/>
              </a:rPr>
              <a:t>zašto</a:t>
            </a:r>
            <a:endParaRPr sz="1800">
              <a:latin typeface="Caladea"/>
              <a:cs typeface="Calade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0552" y="2193035"/>
            <a:ext cx="2592705" cy="3674745"/>
          </a:xfrm>
          <a:custGeom>
            <a:avLst/>
            <a:gdLst/>
            <a:ahLst/>
            <a:cxnLst/>
            <a:rect l="l" t="t" r="r" b="b"/>
            <a:pathLst>
              <a:path w="2592704" h="3674745">
                <a:moveTo>
                  <a:pt x="2160270" y="0"/>
                </a:moveTo>
                <a:lnTo>
                  <a:pt x="432053" y="0"/>
                </a:lnTo>
                <a:lnTo>
                  <a:pt x="384974" y="2535"/>
                </a:lnTo>
                <a:lnTo>
                  <a:pt x="339363" y="9964"/>
                </a:lnTo>
                <a:lnTo>
                  <a:pt x="295485" y="22024"/>
                </a:lnTo>
                <a:lnTo>
                  <a:pt x="253603" y="38452"/>
                </a:lnTo>
                <a:lnTo>
                  <a:pt x="213980" y="58984"/>
                </a:lnTo>
                <a:lnTo>
                  <a:pt x="176881" y="83356"/>
                </a:lnTo>
                <a:lnTo>
                  <a:pt x="142568" y="111305"/>
                </a:lnTo>
                <a:lnTo>
                  <a:pt x="111305" y="142568"/>
                </a:lnTo>
                <a:lnTo>
                  <a:pt x="83356" y="176881"/>
                </a:lnTo>
                <a:lnTo>
                  <a:pt x="58984" y="213980"/>
                </a:lnTo>
                <a:lnTo>
                  <a:pt x="38452" y="253603"/>
                </a:lnTo>
                <a:lnTo>
                  <a:pt x="22024" y="295485"/>
                </a:lnTo>
                <a:lnTo>
                  <a:pt x="9964" y="339363"/>
                </a:lnTo>
                <a:lnTo>
                  <a:pt x="2535" y="384974"/>
                </a:lnTo>
                <a:lnTo>
                  <a:pt x="0" y="432053"/>
                </a:lnTo>
                <a:lnTo>
                  <a:pt x="0" y="3242310"/>
                </a:lnTo>
                <a:lnTo>
                  <a:pt x="2535" y="3289385"/>
                </a:lnTo>
                <a:lnTo>
                  <a:pt x="9964" y="3334992"/>
                </a:lnTo>
                <a:lnTo>
                  <a:pt x="22024" y="3378868"/>
                </a:lnTo>
                <a:lnTo>
                  <a:pt x="38452" y="3420749"/>
                </a:lnTo>
                <a:lnTo>
                  <a:pt x="58984" y="3460371"/>
                </a:lnTo>
                <a:lnTo>
                  <a:pt x="83356" y="3497471"/>
                </a:lnTo>
                <a:lnTo>
                  <a:pt x="111305" y="3531785"/>
                </a:lnTo>
                <a:lnTo>
                  <a:pt x="142568" y="3563049"/>
                </a:lnTo>
                <a:lnTo>
                  <a:pt x="176881" y="3590999"/>
                </a:lnTo>
                <a:lnTo>
                  <a:pt x="213980" y="3615373"/>
                </a:lnTo>
                <a:lnTo>
                  <a:pt x="253603" y="3635907"/>
                </a:lnTo>
                <a:lnTo>
                  <a:pt x="295485" y="3652336"/>
                </a:lnTo>
                <a:lnTo>
                  <a:pt x="339363" y="3664398"/>
                </a:lnTo>
                <a:lnTo>
                  <a:pt x="384974" y="3671828"/>
                </a:lnTo>
                <a:lnTo>
                  <a:pt x="432053" y="3674364"/>
                </a:lnTo>
                <a:lnTo>
                  <a:pt x="2160270" y="3674364"/>
                </a:lnTo>
                <a:lnTo>
                  <a:pt x="2207349" y="3671828"/>
                </a:lnTo>
                <a:lnTo>
                  <a:pt x="2252960" y="3664398"/>
                </a:lnTo>
                <a:lnTo>
                  <a:pt x="2296838" y="3652336"/>
                </a:lnTo>
                <a:lnTo>
                  <a:pt x="2338720" y="3635907"/>
                </a:lnTo>
                <a:lnTo>
                  <a:pt x="2378343" y="3615373"/>
                </a:lnTo>
                <a:lnTo>
                  <a:pt x="2415442" y="3590999"/>
                </a:lnTo>
                <a:lnTo>
                  <a:pt x="2449755" y="3563049"/>
                </a:lnTo>
                <a:lnTo>
                  <a:pt x="2481018" y="3531785"/>
                </a:lnTo>
                <a:lnTo>
                  <a:pt x="2508967" y="3497471"/>
                </a:lnTo>
                <a:lnTo>
                  <a:pt x="2533339" y="3460371"/>
                </a:lnTo>
                <a:lnTo>
                  <a:pt x="2553871" y="3420749"/>
                </a:lnTo>
                <a:lnTo>
                  <a:pt x="2570299" y="3378868"/>
                </a:lnTo>
                <a:lnTo>
                  <a:pt x="2582359" y="3334992"/>
                </a:lnTo>
                <a:lnTo>
                  <a:pt x="2589788" y="3289385"/>
                </a:lnTo>
                <a:lnTo>
                  <a:pt x="2592324" y="3242310"/>
                </a:lnTo>
                <a:lnTo>
                  <a:pt x="2592324" y="432053"/>
                </a:lnTo>
                <a:lnTo>
                  <a:pt x="2589788" y="384974"/>
                </a:lnTo>
                <a:lnTo>
                  <a:pt x="2582359" y="339363"/>
                </a:lnTo>
                <a:lnTo>
                  <a:pt x="2570299" y="295485"/>
                </a:lnTo>
                <a:lnTo>
                  <a:pt x="2553871" y="253603"/>
                </a:lnTo>
                <a:lnTo>
                  <a:pt x="2533339" y="213980"/>
                </a:lnTo>
                <a:lnTo>
                  <a:pt x="2508967" y="176881"/>
                </a:lnTo>
                <a:lnTo>
                  <a:pt x="2481018" y="142568"/>
                </a:lnTo>
                <a:lnTo>
                  <a:pt x="2449755" y="111305"/>
                </a:lnTo>
                <a:lnTo>
                  <a:pt x="2415442" y="83356"/>
                </a:lnTo>
                <a:lnTo>
                  <a:pt x="2378343" y="58984"/>
                </a:lnTo>
                <a:lnTo>
                  <a:pt x="2338720" y="38452"/>
                </a:lnTo>
                <a:lnTo>
                  <a:pt x="2296838" y="22024"/>
                </a:lnTo>
                <a:lnTo>
                  <a:pt x="2252960" y="9964"/>
                </a:lnTo>
                <a:lnTo>
                  <a:pt x="2207349" y="2535"/>
                </a:lnTo>
                <a:lnTo>
                  <a:pt x="2160270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19240" y="2331212"/>
            <a:ext cx="2142490" cy="3471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adea"/>
                <a:cs typeface="Caladea"/>
              </a:rPr>
              <a:t>prostitucija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15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pornografija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5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latin typeface="Caladea"/>
                <a:cs typeface="Caladea"/>
              </a:rPr>
              <a:t>spolno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adea"/>
                <a:cs typeface="Caladea"/>
              </a:rPr>
              <a:t>iskorištavanje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5" dirty="0">
                <a:latin typeface="Caladea"/>
                <a:cs typeface="Caladea"/>
              </a:rPr>
              <a:t>prisilni</a:t>
            </a:r>
            <a:r>
              <a:rPr sz="2000" spc="-40" dirty="0">
                <a:latin typeface="Caladea"/>
                <a:cs typeface="Caladea"/>
              </a:rPr>
              <a:t> </a:t>
            </a:r>
            <a:r>
              <a:rPr sz="2000" spc="-15" dirty="0">
                <a:latin typeface="Caladea"/>
                <a:cs typeface="Caladea"/>
              </a:rPr>
              <a:t>rad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ropstvo </a:t>
            </a:r>
            <a:r>
              <a:rPr sz="2000" dirty="0">
                <a:latin typeface="Caladea"/>
                <a:cs typeface="Caladea"/>
              </a:rPr>
              <a:t>i</a:t>
            </a:r>
            <a:r>
              <a:rPr sz="2000" spc="-5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ropstvu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adea"/>
                <a:cs typeface="Caladea"/>
              </a:rPr>
              <a:t>slična</a:t>
            </a:r>
            <a:r>
              <a:rPr sz="2000" spc="-25" dirty="0">
                <a:latin typeface="Caladea"/>
                <a:cs typeface="Caladea"/>
              </a:rPr>
              <a:t> </a:t>
            </a:r>
            <a:r>
              <a:rPr sz="2000" spc="-10" dirty="0">
                <a:latin typeface="Caladea"/>
                <a:cs typeface="Caladea"/>
              </a:rPr>
              <a:t>praksa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143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adea"/>
                <a:cs typeface="Caladea"/>
              </a:rPr>
              <a:t>ili</a:t>
            </a:r>
            <a:endParaRPr sz="1200">
              <a:latin typeface="Caladea"/>
              <a:cs typeface="Caladea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latin typeface="Caladea"/>
                <a:cs typeface="Caladea"/>
              </a:rPr>
              <a:t>trgovanje</a:t>
            </a:r>
            <a:r>
              <a:rPr sz="2000" spc="-10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organima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194" y="272541"/>
            <a:ext cx="2994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Pristanak</a:t>
            </a:r>
            <a:r>
              <a:rPr spc="-20" dirty="0"/>
              <a:t> žrtve</a:t>
            </a:r>
          </a:p>
        </p:txBody>
      </p:sp>
      <p:sp>
        <p:nvSpPr>
          <p:cNvPr id="3" name="object 3"/>
          <p:cNvSpPr/>
          <p:nvPr/>
        </p:nvSpPr>
        <p:spPr>
          <a:xfrm>
            <a:off x="3733800" y="1752600"/>
            <a:ext cx="5064252" cy="3378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558569"/>
            <a:ext cx="2910840" cy="28428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15" dirty="0">
                <a:latin typeface="Caladea"/>
                <a:cs typeface="Caladea"/>
              </a:rPr>
              <a:t>…trgovanja </a:t>
            </a:r>
            <a:r>
              <a:rPr sz="2200" spc="-5" dirty="0">
                <a:latin typeface="Caladea"/>
                <a:cs typeface="Caladea"/>
              </a:rPr>
              <a:t>ljudima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za</a:t>
            </a:r>
            <a:endParaRPr sz="2200">
              <a:latin typeface="Caladea"/>
              <a:cs typeface="Caladea"/>
            </a:endParaRPr>
          </a:p>
          <a:p>
            <a:pPr marL="12700" marR="5080">
              <a:lnSpc>
                <a:spcPct val="120000"/>
              </a:lnSpc>
            </a:pPr>
            <a:r>
              <a:rPr sz="2200" spc="-15" dirty="0">
                <a:latin typeface="Caladea"/>
                <a:cs typeface="Caladea"/>
              </a:rPr>
              <a:t>iskorištavanje </a:t>
            </a:r>
            <a:r>
              <a:rPr sz="2200" spc="-5" dirty="0">
                <a:latin typeface="Caladea"/>
                <a:cs typeface="Caladea"/>
              </a:rPr>
              <a:t>opisano u  </a:t>
            </a:r>
            <a:r>
              <a:rPr sz="2200" spc="-30" dirty="0">
                <a:latin typeface="Caladea"/>
                <a:cs typeface="Caladea"/>
              </a:rPr>
              <a:t>ovom </a:t>
            </a:r>
            <a:r>
              <a:rPr sz="2200" spc="-10" dirty="0">
                <a:latin typeface="Caladea"/>
                <a:cs typeface="Caladea"/>
              </a:rPr>
              <a:t>članku,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neće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se 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smatrati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bitnim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u</a:t>
            </a:r>
            <a:endParaRPr sz="2200">
              <a:latin typeface="Caladea"/>
              <a:cs typeface="Caladea"/>
            </a:endParaRPr>
          </a:p>
          <a:p>
            <a:pPr marL="12700" marR="123189">
              <a:lnSpc>
                <a:spcPct val="120000"/>
              </a:lnSpc>
            </a:pPr>
            <a:r>
              <a:rPr sz="2200" spc="-10" dirty="0">
                <a:latin typeface="Caladea"/>
                <a:cs typeface="Caladea"/>
              </a:rPr>
              <a:t>slučajevima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kojima je  korišteno bilo </a:t>
            </a:r>
            <a:r>
              <a:rPr sz="2200" spc="-15" dirty="0">
                <a:latin typeface="Caladea"/>
                <a:cs typeface="Caladea"/>
              </a:rPr>
              <a:t>koje</a:t>
            </a:r>
            <a:r>
              <a:rPr sz="220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od</a:t>
            </a:r>
            <a:endParaRPr sz="2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200" spc="-15" dirty="0">
                <a:latin typeface="Caladea"/>
                <a:cs typeface="Caladea"/>
              </a:rPr>
              <a:t>navedenih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sredstava.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2140" y="4671212"/>
            <a:ext cx="2943225" cy="11963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i="1" spc="-5" dirty="0">
                <a:latin typeface="Caladea"/>
                <a:cs typeface="Caladea"/>
              </a:rPr>
              <a:t>Iz </a:t>
            </a:r>
            <a:r>
              <a:rPr sz="1600" i="1" spc="-15" dirty="0">
                <a:latin typeface="Caladea"/>
                <a:cs typeface="Caladea"/>
              </a:rPr>
              <a:t>Protokola </a:t>
            </a:r>
            <a:r>
              <a:rPr sz="1600" i="1" spc="-5" dirty="0">
                <a:latin typeface="Caladea"/>
                <a:cs typeface="Caladea"/>
              </a:rPr>
              <a:t>UN o</a:t>
            </a:r>
            <a:r>
              <a:rPr sz="1600" i="1" spc="45" dirty="0">
                <a:latin typeface="Caladea"/>
                <a:cs typeface="Caladea"/>
              </a:rPr>
              <a:t> </a:t>
            </a:r>
            <a:r>
              <a:rPr sz="1600" i="1" spc="-10" dirty="0">
                <a:latin typeface="Caladea"/>
                <a:cs typeface="Caladea"/>
              </a:rPr>
              <a:t>sprječavanju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i="1" spc="-10" dirty="0">
                <a:latin typeface="Caladea"/>
                <a:cs typeface="Caladea"/>
              </a:rPr>
              <a:t>suzbijanju </a:t>
            </a:r>
            <a:r>
              <a:rPr sz="1600" i="1" spc="-5" dirty="0">
                <a:latin typeface="Caladea"/>
                <a:cs typeface="Caladea"/>
              </a:rPr>
              <a:t>i </a:t>
            </a:r>
            <a:r>
              <a:rPr sz="1600" i="1" spc="-10" dirty="0">
                <a:latin typeface="Caladea"/>
                <a:cs typeface="Caladea"/>
              </a:rPr>
              <a:t>kažnjavanju</a:t>
            </a:r>
            <a:r>
              <a:rPr sz="1600" i="1" spc="100" dirty="0">
                <a:latin typeface="Caladea"/>
                <a:cs typeface="Caladea"/>
              </a:rPr>
              <a:t> </a:t>
            </a:r>
            <a:r>
              <a:rPr sz="1600" i="1" spc="-15" dirty="0">
                <a:latin typeface="Caladea"/>
                <a:cs typeface="Caladea"/>
              </a:rPr>
              <a:t>trgovanja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0" dirty="0">
                <a:latin typeface="Caladea"/>
                <a:cs typeface="Caladea"/>
              </a:rPr>
              <a:t>ljudima, posebno ženama </a:t>
            </a:r>
            <a:r>
              <a:rPr sz="1600" i="1" spc="-5" dirty="0">
                <a:latin typeface="Caladea"/>
                <a:cs typeface="Caladea"/>
              </a:rPr>
              <a:t>i</a:t>
            </a:r>
            <a:r>
              <a:rPr sz="1600" i="1" spc="95" dirty="0">
                <a:latin typeface="Caladea"/>
                <a:cs typeface="Caladea"/>
              </a:rPr>
              <a:t> </a:t>
            </a:r>
            <a:r>
              <a:rPr sz="1600" i="1" spc="-10" dirty="0">
                <a:latin typeface="Caladea"/>
                <a:cs typeface="Caladea"/>
              </a:rPr>
              <a:t>djecom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0" dirty="0">
                <a:latin typeface="Caladea"/>
                <a:cs typeface="Caladea"/>
              </a:rPr>
              <a:t>(Palermo</a:t>
            </a:r>
            <a:r>
              <a:rPr sz="1600" i="1" spc="15" dirty="0">
                <a:latin typeface="Caladea"/>
                <a:cs typeface="Caladea"/>
              </a:rPr>
              <a:t> </a:t>
            </a:r>
            <a:r>
              <a:rPr sz="1600" i="1" spc="-15" dirty="0">
                <a:latin typeface="Caladea"/>
                <a:cs typeface="Caladea"/>
              </a:rPr>
              <a:t>protokol).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1409" y="5206746"/>
            <a:ext cx="1198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Hesam</a:t>
            </a:r>
            <a:r>
              <a:rPr sz="1200" spc="-20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Qaydi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7073" y="272541"/>
            <a:ext cx="415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Posebna briga </a:t>
            </a:r>
            <a:r>
              <a:rPr spc="-5" dirty="0"/>
              <a:t>o</a:t>
            </a:r>
            <a:r>
              <a:rPr spc="5" dirty="0"/>
              <a:t> </a:t>
            </a:r>
            <a:r>
              <a:rPr spc="-5" dirty="0"/>
              <a:t>djeci</a:t>
            </a:r>
          </a:p>
        </p:txBody>
      </p:sp>
      <p:sp>
        <p:nvSpPr>
          <p:cNvPr id="3" name="object 3"/>
          <p:cNvSpPr/>
          <p:nvPr/>
        </p:nvSpPr>
        <p:spPr>
          <a:xfrm>
            <a:off x="5943600" y="1603247"/>
            <a:ext cx="2819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92706"/>
            <a:ext cx="4725670" cy="41529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343535" indent="-3435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adea"/>
                <a:cs typeface="Caladea"/>
              </a:rPr>
              <a:t>“</a:t>
            </a:r>
            <a:r>
              <a:rPr sz="2200" spc="-20" dirty="0">
                <a:latin typeface="Caladea"/>
                <a:cs typeface="Caladea"/>
              </a:rPr>
              <a:t>…Vrbovanje, </a:t>
            </a:r>
            <a:r>
              <a:rPr sz="2200" spc="-10" dirty="0">
                <a:latin typeface="Caladea"/>
                <a:cs typeface="Caladea"/>
              </a:rPr>
              <a:t>transport, </a:t>
            </a:r>
            <a:r>
              <a:rPr sz="2200" spc="-40" dirty="0">
                <a:latin typeface="Caladea"/>
                <a:cs typeface="Caladea"/>
              </a:rPr>
              <a:t>transfer,  </a:t>
            </a:r>
            <a:r>
              <a:rPr sz="2200" spc="-15" dirty="0">
                <a:latin typeface="Caladea"/>
                <a:cs typeface="Caladea"/>
              </a:rPr>
              <a:t>skrivanje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5" dirty="0">
                <a:latin typeface="Caladea"/>
                <a:cs typeface="Caladea"/>
              </a:rPr>
              <a:t>prihvaćanje </a:t>
            </a:r>
            <a:r>
              <a:rPr sz="2200" b="1" spc="-10" dirty="0">
                <a:latin typeface="Caladea"/>
                <a:cs typeface="Caladea"/>
              </a:rPr>
              <a:t>djeteta </a:t>
            </a:r>
            <a:r>
              <a:rPr sz="2200" spc="-5" dirty="0">
                <a:latin typeface="Caladea"/>
                <a:cs typeface="Caladea"/>
              </a:rPr>
              <a:t>u  </a:t>
            </a:r>
            <a:r>
              <a:rPr sz="2200" spc="-10" dirty="0">
                <a:latin typeface="Caladea"/>
                <a:cs typeface="Caladea"/>
              </a:rPr>
              <a:t>svrhu </a:t>
            </a:r>
            <a:r>
              <a:rPr sz="2200" spc="-15" dirty="0">
                <a:latin typeface="Caladea"/>
                <a:cs typeface="Caladea"/>
              </a:rPr>
              <a:t>iskorištavanja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smatra</a:t>
            </a:r>
            <a:r>
              <a:rPr sz="2200" b="1" spc="75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se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200"/>
              </a:lnSpc>
            </a:pPr>
            <a:r>
              <a:rPr sz="2200" b="1" spc="-20" dirty="0">
                <a:solidFill>
                  <a:srgbClr val="FF3300"/>
                </a:solidFill>
                <a:latin typeface="Caladea"/>
                <a:cs typeface="Caladea"/>
              </a:rPr>
              <a:t>trgovanjem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ljudima,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čak </a:t>
            </a:r>
            <a:r>
              <a:rPr sz="2200" b="1" dirty="0">
                <a:solidFill>
                  <a:srgbClr val="FF3300"/>
                </a:solidFill>
                <a:latin typeface="Caladea"/>
                <a:cs typeface="Caladea"/>
              </a:rPr>
              <a:t>i </a:t>
            </a:r>
            <a:r>
              <a:rPr sz="2200" b="1" spc="-20" dirty="0">
                <a:solidFill>
                  <a:srgbClr val="FF3300"/>
                </a:solidFill>
                <a:latin typeface="Caladea"/>
                <a:cs typeface="Caladea"/>
              </a:rPr>
              <a:t>ako</a:t>
            </a:r>
            <a:r>
              <a:rPr sz="2200" b="1" spc="65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ne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uključuje </a:t>
            </a:r>
            <a:r>
              <a:rPr sz="2200" b="1" spc="-15" dirty="0">
                <a:solidFill>
                  <a:srgbClr val="FF3300"/>
                </a:solidFill>
                <a:latin typeface="Caladea"/>
                <a:cs typeface="Caladea"/>
              </a:rPr>
              <a:t>korištenje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bilo </a:t>
            </a:r>
            <a:r>
              <a:rPr sz="2200" b="1" spc="-15" dirty="0">
                <a:solidFill>
                  <a:srgbClr val="FF3300"/>
                </a:solidFill>
                <a:latin typeface="Caladea"/>
                <a:cs typeface="Caladea"/>
              </a:rPr>
              <a:t>kojeg</a:t>
            </a:r>
            <a:r>
              <a:rPr sz="2200" b="1" spc="30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od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b="1" spc="-25" dirty="0">
                <a:solidFill>
                  <a:srgbClr val="FF3300"/>
                </a:solidFill>
                <a:latin typeface="Caladea"/>
                <a:cs typeface="Caladea"/>
              </a:rPr>
              <a:t>sredstava </a:t>
            </a:r>
            <a:r>
              <a:rPr sz="2200" b="1" spc="-10" dirty="0">
                <a:solidFill>
                  <a:srgbClr val="FF3300"/>
                </a:solidFill>
                <a:latin typeface="Caladea"/>
                <a:cs typeface="Caladea"/>
              </a:rPr>
              <a:t>opisanih </a:t>
            </a:r>
            <a:r>
              <a:rPr sz="2200" b="1" spc="-5" dirty="0">
                <a:solidFill>
                  <a:srgbClr val="FF3300"/>
                </a:solidFill>
                <a:latin typeface="Caladea"/>
                <a:cs typeface="Caladea"/>
              </a:rPr>
              <a:t>u</a:t>
            </a:r>
            <a:r>
              <a:rPr sz="2200" b="1" spc="40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Caladea"/>
                <a:cs typeface="Caladea"/>
              </a:rPr>
              <a:t>prvom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510"/>
              </a:lnSpc>
            </a:pPr>
            <a:r>
              <a:rPr sz="2200" b="1" spc="-30" dirty="0">
                <a:solidFill>
                  <a:srgbClr val="FF3300"/>
                </a:solidFill>
                <a:latin typeface="Caladea"/>
                <a:cs typeface="Caladea"/>
              </a:rPr>
              <a:t>stavku </a:t>
            </a:r>
            <a:r>
              <a:rPr sz="2200" b="1" spc="-35" dirty="0">
                <a:solidFill>
                  <a:srgbClr val="FF3300"/>
                </a:solidFill>
                <a:latin typeface="Caladea"/>
                <a:cs typeface="Caladea"/>
              </a:rPr>
              <a:t>ovog</a:t>
            </a:r>
            <a:r>
              <a:rPr sz="2200" b="1" spc="30" dirty="0">
                <a:solidFill>
                  <a:srgbClr val="FF3300"/>
                </a:solidFill>
                <a:latin typeface="Caladea"/>
                <a:cs typeface="Caladea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Caladea"/>
                <a:cs typeface="Caladea"/>
              </a:rPr>
              <a:t>članka.”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adea"/>
              <a:cs typeface="Caladea"/>
            </a:endParaRPr>
          </a:p>
          <a:p>
            <a:pPr marL="355600" indent="-343535">
              <a:lnSpc>
                <a:spcPts val="251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Djetetom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25" dirty="0">
                <a:latin typeface="Caladea"/>
                <a:cs typeface="Caladea"/>
              </a:rPr>
              <a:t>naziva </a:t>
            </a:r>
            <a:r>
              <a:rPr sz="2200" spc="-20" dirty="0">
                <a:latin typeface="Caladea"/>
                <a:cs typeface="Caladea"/>
              </a:rPr>
              <a:t>svaka</a:t>
            </a:r>
            <a:r>
              <a:rPr sz="2200" spc="9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osoba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510"/>
              </a:lnSpc>
            </a:pPr>
            <a:r>
              <a:rPr sz="2200" spc="-10" dirty="0">
                <a:latin typeface="Caladea"/>
                <a:cs typeface="Caladea"/>
              </a:rPr>
              <a:t>mlađa </a:t>
            </a:r>
            <a:r>
              <a:rPr sz="2200" spc="-5" dirty="0">
                <a:latin typeface="Caladea"/>
                <a:cs typeface="Caladea"/>
              </a:rPr>
              <a:t>od 18</a:t>
            </a:r>
            <a:r>
              <a:rPr sz="2200" spc="2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g.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Caladea"/>
                <a:cs typeface="Caladea"/>
              </a:rPr>
              <a:t>Iz </a:t>
            </a:r>
            <a:r>
              <a:rPr sz="1600" i="1" spc="-15" dirty="0">
                <a:latin typeface="Caladea"/>
                <a:cs typeface="Caladea"/>
              </a:rPr>
              <a:t>Protokola </a:t>
            </a:r>
            <a:r>
              <a:rPr sz="1600" i="1" spc="-5" dirty="0">
                <a:latin typeface="Caladea"/>
                <a:cs typeface="Caladea"/>
              </a:rPr>
              <a:t>UN o </a:t>
            </a:r>
            <a:r>
              <a:rPr sz="1600" i="1" spc="-10" dirty="0">
                <a:latin typeface="Caladea"/>
                <a:cs typeface="Caladea"/>
              </a:rPr>
              <a:t>sprječavanju suzbijanju </a:t>
            </a:r>
            <a:r>
              <a:rPr sz="1600" i="1" spc="-5" dirty="0">
                <a:latin typeface="Caladea"/>
                <a:cs typeface="Caladea"/>
              </a:rPr>
              <a:t>i</a:t>
            </a:r>
            <a:r>
              <a:rPr sz="1600" i="1" spc="175" dirty="0">
                <a:latin typeface="Caladea"/>
                <a:cs typeface="Caladea"/>
              </a:rPr>
              <a:t> </a:t>
            </a:r>
            <a:r>
              <a:rPr sz="1600" i="1" spc="-10" dirty="0">
                <a:latin typeface="Caladea"/>
                <a:cs typeface="Caladea"/>
              </a:rPr>
              <a:t>kažnjavanju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i="1" spc="-15" dirty="0">
                <a:latin typeface="Caladea"/>
                <a:cs typeface="Caladea"/>
              </a:rPr>
              <a:t>trgovanja </a:t>
            </a:r>
            <a:r>
              <a:rPr sz="1600" i="1" spc="-5" dirty="0">
                <a:latin typeface="Caladea"/>
                <a:cs typeface="Caladea"/>
              </a:rPr>
              <a:t>ljudima, </a:t>
            </a:r>
            <a:r>
              <a:rPr sz="1600" i="1" spc="-10" dirty="0">
                <a:latin typeface="Caladea"/>
                <a:cs typeface="Caladea"/>
              </a:rPr>
              <a:t>posebno ženama </a:t>
            </a:r>
            <a:r>
              <a:rPr sz="1600" i="1" spc="-5" dirty="0">
                <a:latin typeface="Caladea"/>
                <a:cs typeface="Caladea"/>
              </a:rPr>
              <a:t>i </a:t>
            </a:r>
            <a:r>
              <a:rPr sz="1600" i="1" spc="-10" dirty="0">
                <a:latin typeface="Caladea"/>
                <a:cs typeface="Caladea"/>
              </a:rPr>
              <a:t>djecom</a:t>
            </a:r>
            <a:r>
              <a:rPr sz="1600" i="1" spc="165" dirty="0">
                <a:latin typeface="Caladea"/>
                <a:cs typeface="Caladea"/>
              </a:rPr>
              <a:t> </a:t>
            </a:r>
            <a:r>
              <a:rPr sz="1600" i="1" spc="-10" dirty="0">
                <a:latin typeface="Caladea"/>
                <a:cs typeface="Caladea"/>
              </a:rPr>
              <a:t>(Palermo)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1384" y="5740400"/>
            <a:ext cx="1210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izvor:</a:t>
            </a:r>
            <a:r>
              <a:rPr sz="1200" spc="-65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internet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5901" y="272541"/>
            <a:ext cx="309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Rizične</a:t>
            </a:r>
            <a:r>
              <a:rPr spc="-25" dirty="0"/>
              <a:t> </a:t>
            </a:r>
            <a:r>
              <a:rPr spc="-15" dirty="0"/>
              <a:t>skupine</a:t>
            </a:r>
          </a:p>
        </p:txBody>
      </p:sp>
      <p:sp>
        <p:nvSpPr>
          <p:cNvPr id="6" name="object 6"/>
          <p:cNvSpPr/>
          <p:nvPr/>
        </p:nvSpPr>
        <p:spPr>
          <a:xfrm>
            <a:off x="2819400" y="1903476"/>
            <a:ext cx="6324600" cy="418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944" y="1854225"/>
            <a:ext cx="2500630" cy="28428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10" dirty="0">
                <a:latin typeface="Carlito"/>
                <a:cs typeface="Carlito"/>
              </a:rPr>
              <a:t>Djeca</a:t>
            </a:r>
            <a:endParaRPr sz="2200">
              <a:latin typeface="Carlito"/>
              <a:cs typeface="Carlito"/>
            </a:endParaRPr>
          </a:p>
          <a:p>
            <a:pPr marL="525780" indent="-51371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15" dirty="0">
                <a:latin typeface="Carlito"/>
                <a:cs typeface="Carlito"/>
              </a:rPr>
              <a:t>Žene</a:t>
            </a:r>
            <a:endParaRPr sz="2200">
              <a:latin typeface="Carlito"/>
              <a:cs typeface="Carlito"/>
            </a:endParaRPr>
          </a:p>
          <a:p>
            <a:pPr marL="525780" indent="-5137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15" dirty="0">
                <a:latin typeface="Carlito"/>
                <a:cs typeface="Carlito"/>
              </a:rPr>
              <a:t>Muškarci</a:t>
            </a:r>
            <a:endParaRPr sz="2200">
              <a:latin typeface="Carlito"/>
              <a:cs typeface="Carlito"/>
            </a:endParaRPr>
          </a:p>
          <a:p>
            <a:pPr marL="525780" marR="810895" indent="-513715">
              <a:lnSpc>
                <a:spcPts val="2380"/>
              </a:lnSpc>
              <a:spcBef>
                <a:spcPts val="565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5" dirty="0">
                <a:latin typeface="Carlito"/>
                <a:cs typeface="Carlito"/>
              </a:rPr>
              <a:t>Izbjeg</a:t>
            </a:r>
            <a:r>
              <a:rPr sz="2200" spc="-15" dirty="0">
                <a:latin typeface="Carlito"/>
                <a:cs typeface="Carlito"/>
              </a:rPr>
              <a:t>l</a:t>
            </a:r>
            <a:r>
              <a:rPr sz="2200" spc="-5" dirty="0">
                <a:latin typeface="Carlito"/>
                <a:cs typeface="Carlito"/>
              </a:rPr>
              <a:t>ic</a:t>
            </a:r>
            <a:r>
              <a:rPr sz="2200" spc="-15" dirty="0">
                <a:latin typeface="Carlito"/>
                <a:cs typeface="Carlito"/>
              </a:rPr>
              <a:t>e</a:t>
            </a:r>
            <a:r>
              <a:rPr sz="2200" spc="-5" dirty="0">
                <a:latin typeface="Carlito"/>
                <a:cs typeface="Carlito"/>
              </a:rPr>
              <a:t>/  </a:t>
            </a:r>
            <a:r>
              <a:rPr sz="2200" spc="-15" dirty="0">
                <a:latin typeface="Carlito"/>
                <a:cs typeface="Carlito"/>
              </a:rPr>
              <a:t>migranti</a:t>
            </a:r>
            <a:endParaRPr sz="2200">
              <a:latin typeface="Carlito"/>
              <a:cs typeface="Carlito"/>
            </a:endParaRPr>
          </a:p>
          <a:p>
            <a:pPr marL="525780" indent="-51371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10" dirty="0">
                <a:latin typeface="Carlito"/>
                <a:cs typeface="Carlito"/>
              </a:rPr>
              <a:t>Djeca </a:t>
            </a:r>
            <a:r>
              <a:rPr sz="2200" spc="-15" dirty="0">
                <a:latin typeface="Carlito"/>
                <a:cs typeface="Carlito"/>
              </a:rPr>
              <a:t>bez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pratnje</a:t>
            </a:r>
            <a:endParaRPr sz="2200">
              <a:latin typeface="Carlito"/>
              <a:cs typeface="Carlito"/>
            </a:endParaRPr>
          </a:p>
          <a:p>
            <a:pPr marL="525780" marR="884555" indent="-513715">
              <a:lnSpc>
                <a:spcPts val="2380"/>
              </a:lnSpc>
              <a:spcBef>
                <a:spcPts val="565"/>
              </a:spcBef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sz="2200" spc="-10" dirty="0">
                <a:latin typeface="Carlito"/>
                <a:cs typeface="Carlito"/>
              </a:rPr>
              <a:t>Djeca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bez  </a:t>
            </a:r>
            <a:r>
              <a:rPr sz="2200" spc="-10" dirty="0">
                <a:latin typeface="Carlito"/>
                <a:cs typeface="Carlito"/>
              </a:rPr>
              <a:t>roditelja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6944" y="6039103"/>
            <a:ext cx="1148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Foto: </a:t>
            </a:r>
            <a:r>
              <a:rPr sz="1200" spc="-5" dirty="0">
                <a:latin typeface="Carlito"/>
                <a:cs typeface="Carlito"/>
              </a:rPr>
              <a:t>Nives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Vudrić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2104" y="6457562"/>
            <a:ext cx="14351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17</a:t>
            </a:r>
            <a:endParaRPr sz="1200">
              <a:latin typeface="Nazli"/>
              <a:cs typeface="Naz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58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8992" y="249682"/>
            <a:ext cx="55968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1335" marR="5080" indent="-177927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Caladea"/>
                <a:cs typeface="Caladea"/>
              </a:rPr>
              <a:t>Postoji </a:t>
            </a:r>
            <a:r>
              <a:rPr sz="3200" b="1" spc="-5" dirty="0">
                <a:solidFill>
                  <a:srgbClr val="FFFFFF"/>
                </a:solidFill>
                <a:latin typeface="Caladea"/>
                <a:cs typeface="Caladea"/>
              </a:rPr>
              <a:t>li </a:t>
            </a:r>
            <a:r>
              <a:rPr sz="3200" b="1" spc="-20" dirty="0">
                <a:solidFill>
                  <a:srgbClr val="FFFFFF"/>
                </a:solidFill>
                <a:latin typeface="Caladea"/>
                <a:cs typeface="Caladea"/>
              </a:rPr>
              <a:t>trgovanje </a:t>
            </a:r>
            <a:r>
              <a:rPr sz="3200" b="1" spc="-5" dirty="0">
                <a:solidFill>
                  <a:srgbClr val="FFFFFF"/>
                </a:solidFill>
                <a:latin typeface="Caladea"/>
                <a:cs typeface="Caladea"/>
              </a:rPr>
              <a:t>ljudima </a:t>
            </a:r>
            <a:r>
              <a:rPr sz="3200" b="1" dirty="0">
                <a:solidFill>
                  <a:srgbClr val="FFFFFF"/>
                </a:solidFill>
                <a:latin typeface="Caladea"/>
                <a:cs typeface="Caladea"/>
              </a:rPr>
              <a:t>i u  </a:t>
            </a:r>
            <a:r>
              <a:rPr sz="3200" b="1" spc="-15" dirty="0">
                <a:solidFill>
                  <a:srgbClr val="FFFFFF"/>
                </a:solidFill>
                <a:latin typeface="Caladea"/>
                <a:cs typeface="Caladea"/>
              </a:rPr>
              <a:t>Hrvatskoj?</a:t>
            </a:r>
            <a:endParaRPr sz="320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1702434"/>
            <a:ext cx="529590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45415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2020.</a:t>
            </a:r>
            <a:r>
              <a:rPr sz="2400" b="1" spc="5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	do </a:t>
            </a:r>
            <a:r>
              <a:rPr sz="2400" b="1" dirty="0">
                <a:solidFill>
                  <a:srgbClr val="FFFFFF"/>
                </a:solidFill>
                <a:latin typeface="Caladea"/>
                <a:cs typeface="Caladea"/>
              </a:rPr>
              <a:t>sada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 11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2019. </a:t>
            </a:r>
            <a:r>
              <a:rPr sz="2400" b="1" dirty="0">
                <a:solidFill>
                  <a:srgbClr val="FFFFFF"/>
                </a:solidFill>
                <a:latin typeface="Caladea"/>
                <a:cs typeface="Caladea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27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5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2018.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- 76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2017.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- 38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2016.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- 35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2015.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- 38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2014. </a:t>
            </a:r>
            <a:r>
              <a:rPr sz="2400" b="1" dirty="0">
                <a:solidFill>
                  <a:srgbClr val="FFFFFF"/>
                </a:solidFill>
                <a:latin typeface="Caladea"/>
                <a:cs typeface="Caladea"/>
              </a:rPr>
              <a:t>-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37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3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2013.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- 31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žrtva trgovanja</a:t>
            </a:r>
            <a:r>
              <a:rPr sz="2400" b="1" spc="5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2012.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- 11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adea"/>
                <a:cs typeface="Caladea"/>
              </a:rPr>
              <a:t>2011. </a:t>
            </a:r>
            <a:r>
              <a:rPr sz="2400" b="1" dirty="0">
                <a:solidFill>
                  <a:srgbClr val="FFFFFF"/>
                </a:solidFill>
                <a:latin typeface="Caladea"/>
                <a:cs typeface="Caladea"/>
              </a:rPr>
              <a:t>-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14 </a:t>
            </a:r>
            <a:r>
              <a:rPr sz="2400" b="1" spc="-25" dirty="0">
                <a:solidFill>
                  <a:srgbClr val="FFFFFF"/>
                </a:solidFill>
                <a:latin typeface="Caladea"/>
                <a:cs typeface="Caladea"/>
              </a:rPr>
              <a:t>žrtava </a:t>
            </a:r>
            <a:r>
              <a:rPr sz="2400" b="1" spc="-15" dirty="0">
                <a:solidFill>
                  <a:srgbClr val="FFFFFF"/>
                </a:solidFill>
                <a:latin typeface="Caladea"/>
                <a:cs typeface="Caladea"/>
              </a:rPr>
              <a:t>trgovanja</a:t>
            </a:r>
            <a:r>
              <a:rPr sz="2400" b="1" spc="2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adea"/>
                <a:cs typeface="Caladea"/>
              </a:rPr>
              <a:t>ljudima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38240"/>
            <a:chOff x="0" y="0"/>
            <a:chExt cx="9144000" cy="6238240"/>
          </a:xfrm>
        </p:grpSpPr>
        <p:sp>
          <p:nvSpPr>
            <p:cNvPr id="3" name="object 3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2" y="6192011"/>
              <a:ext cx="9131935" cy="45720"/>
            </a:xfrm>
            <a:custGeom>
              <a:avLst/>
              <a:gdLst/>
              <a:ahLst/>
              <a:cxnLst/>
              <a:rect l="l" t="t" r="r" b="b"/>
              <a:pathLst>
                <a:path w="9131935" h="45720">
                  <a:moveTo>
                    <a:pt x="9131808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0" y="45720"/>
                  </a:lnTo>
                  <a:lnTo>
                    <a:pt x="9131808" y="45720"/>
                  </a:lnTo>
                  <a:lnTo>
                    <a:pt x="9131808" y="41148"/>
                  </a:lnTo>
                  <a:lnTo>
                    <a:pt x="9131808" y="0"/>
                  </a:lnTo>
                  <a:close/>
                </a:path>
              </a:pathLst>
            </a:custGeom>
            <a:solidFill>
              <a:srgbClr val="FF0000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10354" cy="6233160"/>
            </a:xfrm>
            <a:custGeom>
              <a:avLst/>
              <a:gdLst/>
              <a:ahLst/>
              <a:cxnLst/>
              <a:rect l="l" t="t" r="r" b="b"/>
              <a:pathLst>
                <a:path w="4110354" h="6233160">
                  <a:moveTo>
                    <a:pt x="4110228" y="0"/>
                  </a:moveTo>
                  <a:lnTo>
                    <a:pt x="0" y="0"/>
                  </a:lnTo>
                  <a:lnTo>
                    <a:pt x="0" y="6233160"/>
                  </a:lnTo>
                  <a:lnTo>
                    <a:pt x="4110228" y="6233160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8279" y="2259914"/>
            <a:ext cx="3708400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4110" marR="5080" indent="-1122045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FFFFFF"/>
                </a:solidFill>
                <a:latin typeface="Carlito"/>
                <a:cs typeface="Carlito"/>
              </a:rPr>
              <a:t>Dinamika</a:t>
            </a:r>
            <a:r>
              <a:rPr sz="37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700" spc="-20" dirty="0">
                <a:solidFill>
                  <a:srgbClr val="FFFFFF"/>
                </a:solidFill>
                <a:latin typeface="Carlito"/>
                <a:cs typeface="Carlito"/>
              </a:rPr>
              <a:t>trgovanja  </a:t>
            </a:r>
            <a:r>
              <a:rPr sz="3700" spc="-5" dirty="0">
                <a:solidFill>
                  <a:srgbClr val="FFFFFF"/>
                </a:solidFill>
                <a:latin typeface="Carlito"/>
                <a:cs typeface="Carlito"/>
              </a:rPr>
              <a:t>ljudima</a:t>
            </a:r>
            <a:endParaRPr sz="37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4986" y="2044485"/>
            <a:ext cx="3442970" cy="17849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spc="-35" dirty="0">
                <a:latin typeface="Carlito"/>
                <a:cs typeface="Carlito"/>
              </a:rPr>
              <a:t>Faza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vrbovanja</a:t>
            </a:r>
            <a:endParaRPr sz="3200">
              <a:latin typeface="Carlito"/>
              <a:cs typeface="Carlito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spc="-35" dirty="0">
                <a:latin typeface="Carlito"/>
                <a:cs typeface="Carlito"/>
              </a:rPr>
              <a:t>Faza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transporta</a:t>
            </a:r>
            <a:endParaRPr sz="3200">
              <a:latin typeface="Carlito"/>
              <a:cs typeface="Carlito"/>
            </a:endParaRPr>
          </a:p>
          <a:p>
            <a:pPr marL="393700" indent="-3810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spc="-35" dirty="0">
                <a:latin typeface="Carlito"/>
                <a:cs typeface="Carlito"/>
              </a:rPr>
              <a:t>Faza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iskorištavanja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38240"/>
            <a:chOff x="0" y="0"/>
            <a:chExt cx="9144000" cy="6238240"/>
          </a:xfrm>
        </p:grpSpPr>
        <p:sp>
          <p:nvSpPr>
            <p:cNvPr id="3" name="object 3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2" y="6192011"/>
              <a:ext cx="9131935" cy="45720"/>
            </a:xfrm>
            <a:custGeom>
              <a:avLst/>
              <a:gdLst/>
              <a:ahLst/>
              <a:cxnLst/>
              <a:rect l="l" t="t" r="r" b="b"/>
              <a:pathLst>
                <a:path w="9131935" h="45720">
                  <a:moveTo>
                    <a:pt x="9131808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45720"/>
                  </a:lnTo>
                  <a:lnTo>
                    <a:pt x="9131808" y="45720"/>
                  </a:lnTo>
                  <a:lnTo>
                    <a:pt x="9131808" y="44196"/>
                  </a:lnTo>
                  <a:lnTo>
                    <a:pt x="9131808" y="0"/>
                  </a:lnTo>
                  <a:close/>
                </a:path>
              </a:pathLst>
            </a:custGeom>
            <a:solidFill>
              <a:srgbClr val="FF0000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10354" cy="6236335"/>
            </a:xfrm>
            <a:custGeom>
              <a:avLst/>
              <a:gdLst/>
              <a:ahLst/>
              <a:cxnLst/>
              <a:rect l="l" t="t" r="r" b="b"/>
              <a:pathLst>
                <a:path w="4110354" h="6236335">
                  <a:moveTo>
                    <a:pt x="4110228" y="0"/>
                  </a:moveTo>
                  <a:lnTo>
                    <a:pt x="0" y="0"/>
                  </a:lnTo>
                  <a:lnTo>
                    <a:pt x="0" y="6236208"/>
                  </a:lnTo>
                  <a:lnTo>
                    <a:pt x="4110228" y="6236208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7828" y="914780"/>
            <a:ext cx="201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adea"/>
                <a:cs typeface="Caladea"/>
              </a:rPr>
              <a:t>Odrasle</a:t>
            </a:r>
            <a:r>
              <a:rPr sz="2400" b="1" spc="-70" dirty="0">
                <a:latin typeface="Caladea"/>
                <a:cs typeface="Caladea"/>
              </a:rPr>
              <a:t> </a:t>
            </a:r>
            <a:r>
              <a:rPr sz="2400" b="1" spc="-5" dirty="0">
                <a:latin typeface="Caladea"/>
                <a:cs typeface="Caladea"/>
              </a:rPr>
              <a:t>osobe</a:t>
            </a:r>
            <a:endParaRPr sz="2400">
              <a:latin typeface="Caladea"/>
              <a:cs typeface="Calade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7828" y="1341501"/>
            <a:ext cx="362648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latin typeface="Caladea"/>
                <a:cs typeface="Caladea"/>
              </a:rPr>
              <a:t>Pomoć </a:t>
            </a:r>
            <a:r>
              <a:rPr sz="2000" dirty="0">
                <a:latin typeface="Caladea"/>
                <a:cs typeface="Caladea"/>
              </a:rPr>
              <a:t>u </a:t>
            </a:r>
            <a:r>
              <a:rPr sz="2000" spc="-5" dirty="0">
                <a:latin typeface="Caladea"/>
                <a:cs typeface="Caladea"/>
              </a:rPr>
              <a:t>pronalasku</a:t>
            </a:r>
            <a:r>
              <a:rPr sz="2000" spc="-9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posla,</a:t>
            </a:r>
            <a:endParaRPr sz="2000">
              <a:latin typeface="Caladea"/>
              <a:cs typeface="Caladea"/>
            </a:endParaRPr>
          </a:p>
          <a:p>
            <a:pPr marL="393700">
              <a:lnSpc>
                <a:spcPct val="100000"/>
              </a:lnSpc>
            </a:pPr>
            <a:r>
              <a:rPr sz="2000" dirty="0">
                <a:latin typeface="Caladea"/>
                <a:cs typeface="Caladea"/>
              </a:rPr>
              <a:t>smještaja, </a:t>
            </a:r>
            <a:r>
              <a:rPr sz="2000" spc="-10" dirty="0">
                <a:latin typeface="Caladea"/>
                <a:cs typeface="Caladea"/>
              </a:rPr>
              <a:t>izradi</a:t>
            </a:r>
            <a:r>
              <a:rPr sz="2000" spc="-8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dokumenata,</a:t>
            </a:r>
            <a:endParaRPr sz="2000">
              <a:latin typeface="Caladea"/>
              <a:cs typeface="Caladea"/>
            </a:endParaRPr>
          </a:p>
          <a:p>
            <a:pPr marL="393700">
              <a:lnSpc>
                <a:spcPct val="100000"/>
              </a:lnSpc>
            </a:pPr>
            <a:r>
              <a:rPr sz="2000" spc="-10" dirty="0">
                <a:latin typeface="Caladea"/>
                <a:cs typeface="Caladea"/>
              </a:rPr>
              <a:t>organiziranju putovanja </a:t>
            </a:r>
            <a:r>
              <a:rPr sz="2000" dirty="0">
                <a:latin typeface="Caladea"/>
                <a:cs typeface="Caladea"/>
              </a:rPr>
              <a:t>i</a:t>
            </a:r>
            <a:r>
              <a:rPr sz="2000" spc="-95" dirty="0">
                <a:latin typeface="Caladea"/>
                <a:cs typeface="Caladea"/>
              </a:rPr>
              <a:t> </a:t>
            </a:r>
            <a:r>
              <a:rPr sz="2000" dirty="0">
                <a:latin typeface="Caladea"/>
                <a:cs typeface="Caladea"/>
              </a:rPr>
              <a:t>sl.</a:t>
            </a:r>
            <a:endParaRPr sz="20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latin typeface="Caladea"/>
                <a:cs typeface="Caladea"/>
              </a:rPr>
              <a:t>Financijska</a:t>
            </a:r>
            <a:r>
              <a:rPr sz="2000" spc="-35" dirty="0">
                <a:latin typeface="Caladea"/>
                <a:cs typeface="Caladea"/>
              </a:rPr>
              <a:t> </a:t>
            </a:r>
            <a:r>
              <a:rPr sz="2000" dirty="0">
                <a:latin typeface="Caladea"/>
                <a:cs typeface="Caladea"/>
              </a:rPr>
              <a:t>pomoć</a:t>
            </a:r>
            <a:endParaRPr sz="20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latin typeface="Caladea"/>
                <a:cs typeface="Caladea"/>
              </a:rPr>
              <a:t>Osobe </a:t>
            </a:r>
            <a:r>
              <a:rPr sz="2000" dirty="0">
                <a:latin typeface="Caladea"/>
                <a:cs typeface="Caladea"/>
              </a:rPr>
              <a:t>od</a:t>
            </a:r>
            <a:r>
              <a:rPr sz="2000" spc="-15" dirty="0">
                <a:latin typeface="Caladea"/>
                <a:cs typeface="Caladea"/>
              </a:rPr>
              <a:t> </a:t>
            </a:r>
            <a:r>
              <a:rPr sz="2000" spc="-10" dirty="0">
                <a:latin typeface="Caladea"/>
                <a:cs typeface="Caladea"/>
              </a:rPr>
              <a:t>povjerenja</a:t>
            </a:r>
            <a:endParaRPr sz="20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latin typeface="Caladea"/>
                <a:cs typeface="Caladea"/>
              </a:rPr>
              <a:t>Oglasi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828" y="3719722"/>
            <a:ext cx="2262505" cy="11950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Caladea"/>
                <a:cs typeface="Caladea"/>
              </a:rPr>
              <a:t>Djeca </a:t>
            </a:r>
            <a:r>
              <a:rPr sz="2400" b="1" dirty="0">
                <a:latin typeface="Caladea"/>
                <a:cs typeface="Caladea"/>
              </a:rPr>
              <a:t>i</a:t>
            </a:r>
            <a:r>
              <a:rPr sz="2400" b="1" spc="-25" dirty="0">
                <a:latin typeface="Caladea"/>
                <a:cs typeface="Caladea"/>
              </a:rPr>
              <a:t> </a:t>
            </a:r>
            <a:r>
              <a:rPr sz="2400" b="1" spc="-5" dirty="0">
                <a:latin typeface="Caladea"/>
                <a:cs typeface="Caladea"/>
              </a:rPr>
              <a:t>mladi</a:t>
            </a:r>
            <a:endParaRPr sz="24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latin typeface="Caladea"/>
                <a:cs typeface="Caladea"/>
              </a:rPr>
              <a:t>Društvene</a:t>
            </a:r>
            <a:r>
              <a:rPr sz="2000" spc="-8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mreže</a:t>
            </a:r>
            <a:endParaRPr sz="20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10" dirty="0">
                <a:latin typeface="Caladea"/>
                <a:cs typeface="Caladea"/>
              </a:rPr>
              <a:t>Pažnja </a:t>
            </a:r>
            <a:r>
              <a:rPr sz="2000" dirty="0">
                <a:latin typeface="Caladea"/>
                <a:cs typeface="Caladea"/>
              </a:rPr>
              <a:t>i</a:t>
            </a:r>
            <a:r>
              <a:rPr sz="2000" spc="-65" dirty="0">
                <a:latin typeface="Caladea"/>
                <a:cs typeface="Caladea"/>
              </a:rPr>
              <a:t> </a:t>
            </a:r>
            <a:r>
              <a:rPr sz="2000" dirty="0">
                <a:latin typeface="Caladea"/>
                <a:cs typeface="Caladea"/>
              </a:rPr>
              <a:t>podrška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00" y="1696338"/>
            <a:ext cx="3522979" cy="1875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95"/>
              </a:spcBef>
            </a:pPr>
            <a:r>
              <a:rPr sz="3700" spc="-40" dirty="0">
                <a:solidFill>
                  <a:srgbClr val="FFFFFF"/>
                </a:solidFill>
                <a:latin typeface="Carlito"/>
                <a:cs typeface="Carlito"/>
              </a:rPr>
              <a:t>Faza</a:t>
            </a:r>
            <a:r>
              <a:rPr sz="37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rlito"/>
                <a:cs typeface="Carlito"/>
              </a:rPr>
              <a:t>vrbovanja</a:t>
            </a:r>
            <a:endParaRPr sz="3700">
              <a:latin typeface="Carlito"/>
              <a:cs typeface="Carlito"/>
            </a:endParaRPr>
          </a:p>
          <a:p>
            <a:pPr marL="12700" marR="5080" indent="5080" algn="ctr">
              <a:lnSpc>
                <a:spcPct val="100000"/>
              </a:lnSpc>
              <a:spcBef>
                <a:spcPts val="5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(djelomičnom ili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potpunom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prijevarom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ili  primjenom</a:t>
            </a:r>
            <a:r>
              <a:rPr sz="28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sile)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" y="1312694"/>
            <a:ext cx="4473575" cy="411670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200" spc="-10" dirty="0">
                <a:latin typeface="Caladea"/>
                <a:cs typeface="Caladea"/>
              </a:rPr>
              <a:t>Što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20" dirty="0">
                <a:latin typeface="Caladea"/>
                <a:cs typeface="Caladea"/>
              </a:rPr>
              <a:t>trgovanje</a:t>
            </a:r>
            <a:r>
              <a:rPr sz="2200" spc="5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ljudima?</a:t>
            </a:r>
            <a:endParaRPr sz="2200">
              <a:latin typeface="Caladea"/>
              <a:cs typeface="Caladea"/>
            </a:endParaRPr>
          </a:p>
          <a:p>
            <a:pPr marL="525780" indent="-51371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200" spc="-5" dirty="0">
                <a:latin typeface="Caladea"/>
                <a:cs typeface="Caladea"/>
              </a:rPr>
              <a:t>Oblici</a:t>
            </a:r>
            <a:r>
              <a:rPr sz="220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iskorištavanja</a:t>
            </a:r>
            <a:endParaRPr sz="2200">
              <a:latin typeface="Caladea"/>
              <a:cs typeface="Caladea"/>
            </a:endParaRPr>
          </a:p>
          <a:p>
            <a:pPr marL="525780" marR="437515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200" spc="-5" dirty="0">
                <a:latin typeface="Caladea"/>
                <a:cs typeface="Caladea"/>
              </a:rPr>
              <a:t>Djeca i </a:t>
            </a:r>
            <a:r>
              <a:rPr sz="2200" spc="-10" dirty="0">
                <a:latin typeface="Caladea"/>
                <a:cs typeface="Caladea"/>
              </a:rPr>
              <a:t>mladi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riziku </a:t>
            </a:r>
            <a:r>
              <a:rPr sz="2200" spc="-5" dirty="0">
                <a:latin typeface="Caladea"/>
                <a:cs typeface="Caladea"/>
              </a:rPr>
              <a:t>od  </a:t>
            </a:r>
            <a:r>
              <a:rPr sz="2200" spc="-20" dirty="0">
                <a:latin typeface="Caladea"/>
                <a:cs typeface="Caladea"/>
              </a:rPr>
              <a:t>trgovanja </a:t>
            </a:r>
            <a:r>
              <a:rPr sz="2200" spc="-5" dirty="0">
                <a:latin typeface="Caladea"/>
                <a:cs typeface="Caladea"/>
              </a:rPr>
              <a:t>ljudima – odlazak u  </a:t>
            </a:r>
            <a:r>
              <a:rPr sz="2200" spc="-10" dirty="0">
                <a:latin typeface="Caladea"/>
                <a:cs typeface="Caladea"/>
              </a:rPr>
              <a:t>inozemstvo</a:t>
            </a:r>
            <a:endParaRPr sz="2200">
              <a:latin typeface="Caladea"/>
              <a:cs typeface="Caladea"/>
            </a:endParaRPr>
          </a:p>
          <a:p>
            <a:pPr marL="525780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200" spc="-20" dirty="0">
                <a:latin typeface="Caladea"/>
                <a:cs typeface="Caladea"/>
              </a:rPr>
              <a:t>Znakovi </a:t>
            </a:r>
            <a:r>
              <a:rPr sz="2200" spc="-5" dirty="0">
                <a:latin typeface="Caladea"/>
                <a:cs typeface="Caladea"/>
              </a:rPr>
              <a:t>opasnosti i </a:t>
            </a:r>
            <a:r>
              <a:rPr sz="2200" spc="-15" dirty="0">
                <a:latin typeface="Caladea"/>
                <a:cs typeface="Caladea"/>
              </a:rPr>
              <a:t>mjere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opreza</a:t>
            </a:r>
            <a:endParaRPr sz="2200">
              <a:latin typeface="Caladea"/>
              <a:cs typeface="Caladea"/>
            </a:endParaRPr>
          </a:p>
          <a:p>
            <a:pPr marL="525780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200" spc="-10" dirty="0">
                <a:latin typeface="Caladea"/>
                <a:cs typeface="Caladea"/>
              </a:rPr>
              <a:t>Savjeti </a:t>
            </a:r>
            <a:r>
              <a:rPr sz="2200" spc="-5" dirty="0">
                <a:latin typeface="Caladea"/>
                <a:cs typeface="Caladea"/>
              </a:rPr>
              <a:t>za sigurno</a:t>
            </a:r>
            <a:r>
              <a:rPr sz="2200" spc="4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korištenje</a:t>
            </a:r>
            <a:endParaRPr sz="2200">
              <a:latin typeface="Caladea"/>
              <a:cs typeface="Caladea"/>
            </a:endParaRPr>
          </a:p>
          <a:p>
            <a:pPr marL="525780">
              <a:lnSpc>
                <a:spcPct val="100000"/>
              </a:lnSpc>
            </a:pPr>
            <a:r>
              <a:rPr sz="2200" spc="-5" dirty="0">
                <a:latin typeface="Caladea"/>
                <a:cs typeface="Caladea"/>
              </a:rPr>
              <a:t>interneta</a:t>
            </a:r>
            <a:endParaRPr sz="2200">
              <a:latin typeface="Caladea"/>
              <a:cs typeface="Caladea"/>
            </a:endParaRPr>
          </a:p>
          <a:p>
            <a:pPr marL="525780" marR="754380" indent="-513715">
              <a:lnSpc>
                <a:spcPct val="100000"/>
              </a:lnSpc>
              <a:spcBef>
                <a:spcPts val="530"/>
              </a:spcBef>
              <a:buAutoNum type="arabicPeriod" startAt="6"/>
              <a:tabLst>
                <a:tab pos="525780" algn="l"/>
                <a:tab pos="526415" algn="l"/>
              </a:tabLst>
            </a:pPr>
            <a:r>
              <a:rPr sz="2200" spc="-10" dirty="0">
                <a:latin typeface="Caladea"/>
                <a:cs typeface="Caladea"/>
              </a:rPr>
              <a:t>Savjeti </a:t>
            </a:r>
            <a:r>
              <a:rPr sz="2200" spc="-5" dirty="0">
                <a:latin typeface="Caladea"/>
                <a:cs typeface="Caladea"/>
              </a:rPr>
              <a:t>za sigurni </a:t>
            </a:r>
            <a:r>
              <a:rPr sz="2200" spc="-10" dirty="0">
                <a:latin typeface="Caladea"/>
                <a:cs typeface="Caladea"/>
              </a:rPr>
              <a:t>kontakt </a:t>
            </a:r>
            <a:r>
              <a:rPr sz="2200" spc="-5" dirty="0">
                <a:latin typeface="Caladea"/>
                <a:cs typeface="Caladea"/>
              </a:rPr>
              <a:t>s  </a:t>
            </a:r>
            <a:r>
              <a:rPr sz="2200" spc="-10" dirty="0">
                <a:latin typeface="Caladea"/>
                <a:cs typeface="Caladea"/>
              </a:rPr>
              <a:t>nepoznatim </a:t>
            </a:r>
            <a:r>
              <a:rPr sz="2200" spc="-5" dirty="0">
                <a:latin typeface="Caladea"/>
                <a:cs typeface="Caladea"/>
              </a:rPr>
              <a:t>osobama (za  </a:t>
            </a:r>
            <a:r>
              <a:rPr sz="2200" spc="-10" dirty="0">
                <a:latin typeface="Caladea"/>
                <a:cs typeface="Caladea"/>
              </a:rPr>
              <a:t>najmlađe)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2406" y="5892800"/>
            <a:ext cx="1519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dirty="0">
                <a:solidFill>
                  <a:srgbClr val="1D2029"/>
                </a:solidFill>
                <a:latin typeface="Carlito"/>
                <a:cs typeface="Carlito"/>
              </a:rPr>
              <a:t>Nena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Lukin</a:t>
            </a:r>
            <a:r>
              <a:rPr sz="1200" spc="-75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1D2029"/>
                </a:solidFill>
                <a:latin typeface="Carlito"/>
                <a:cs typeface="Carlito"/>
              </a:rPr>
              <a:t>„Help”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40" y="1354836"/>
            <a:ext cx="3011423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8194" y="272541"/>
            <a:ext cx="1468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Sadržaj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09030"/>
            <a:chOff x="0" y="0"/>
            <a:chExt cx="9144000" cy="6209030"/>
          </a:xfrm>
        </p:grpSpPr>
        <p:sp>
          <p:nvSpPr>
            <p:cNvPr id="3" name="object 3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110354" cy="6209030"/>
            </a:xfrm>
            <a:custGeom>
              <a:avLst/>
              <a:gdLst/>
              <a:ahLst/>
              <a:cxnLst/>
              <a:rect l="l" t="t" r="r" b="b"/>
              <a:pathLst>
                <a:path w="4110354" h="6209030">
                  <a:moveTo>
                    <a:pt x="4110228" y="0"/>
                  </a:moveTo>
                  <a:lnTo>
                    <a:pt x="0" y="0"/>
                  </a:lnTo>
                  <a:lnTo>
                    <a:pt x="0" y="6208776"/>
                  </a:lnTo>
                  <a:lnTo>
                    <a:pt x="4110228" y="6208776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192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16764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16764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7828" y="1938604"/>
            <a:ext cx="376364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Caladea"/>
                <a:cs typeface="Caladea"/>
              </a:rPr>
              <a:t>oduzimanje</a:t>
            </a:r>
            <a:r>
              <a:rPr sz="2400" spc="-1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dokumenata</a:t>
            </a:r>
            <a:endParaRPr sz="2400">
              <a:latin typeface="Caladea"/>
              <a:cs typeface="Caladea"/>
            </a:endParaRPr>
          </a:p>
          <a:p>
            <a:pPr marL="393700" indent="-3810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10" dirty="0">
                <a:latin typeface="Caladea"/>
                <a:cs typeface="Caladea"/>
              </a:rPr>
              <a:t>uključuje </a:t>
            </a:r>
            <a:r>
              <a:rPr sz="2400" dirty="0">
                <a:latin typeface="Caladea"/>
                <a:cs typeface="Caladea"/>
              </a:rPr>
              <a:t>odlazak u</a:t>
            </a:r>
            <a:r>
              <a:rPr sz="2400" spc="-20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drugu</a:t>
            </a:r>
            <a:endParaRPr sz="2400">
              <a:latin typeface="Caladea"/>
              <a:cs typeface="Caladea"/>
            </a:endParaRPr>
          </a:p>
          <a:p>
            <a:pPr marL="393700">
              <a:lnSpc>
                <a:spcPts val="2590"/>
              </a:lnSpc>
            </a:pPr>
            <a:r>
              <a:rPr sz="2400" dirty="0">
                <a:latin typeface="Caladea"/>
                <a:cs typeface="Caladea"/>
              </a:rPr>
              <a:t>zemlju </a:t>
            </a:r>
            <a:r>
              <a:rPr sz="2400" spc="-5" dirty="0">
                <a:latin typeface="Caladea"/>
                <a:cs typeface="Caladea"/>
              </a:rPr>
              <a:t>ali ne</a:t>
            </a:r>
            <a:r>
              <a:rPr sz="2400" spc="-30" dirty="0">
                <a:latin typeface="Caladea"/>
                <a:cs typeface="Caladea"/>
              </a:rPr>
              <a:t> </a:t>
            </a:r>
            <a:r>
              <a:rPr sz="2400" spc="-15" dirty="0">
                <a:latin typeface="Caladea"/>
                <a:cs typeface="Caladea"/>
              </a:rPr>
              <a:t>mora</a:t>
            </a:r>
            <a:endParaRPr sz="2400">
              <a:latin typeface="Caladea"/>
              <a:cs typeface="Caladea"/>
            </a:endParaRPr>
          </a:p>
          <a:p>
            <a:pPr marL="393700" marR="97790" indent="-3810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Caladea"/>
                <a:cs typeface="Caladea"/>
              </a:rPr>
              <a:t>prelazak </a:t>
            </a:r>
            <a:r>
              <a:rPr sz="2400" spc="-10" dirty="0">
                <a:latin typeface="Caladea"/>
                <a:cs typeface="Caladea"/>
              </a:rPr>
              <a:t>državne granice  </a:t>
            </a:r>
            <a:r>
              <a:rPr sz="2400" spc="-5" dirty="0">
                <a:latin typeface="Caladea"/>
                <a:cs typeface="Caladea"/>
              </a:rPr>
              <a:t>može biti </a:t>
            </a:r>
            <a:r>
              <a:rPr sz="2400" spc="-10" dirty="0">
                <a:latin typeface="Caladea"/>
                <a:cs typeface="Caladea"/>
              </a:rPr>
              <a:t>regularan </a:t>
            </a:r>
            <a:r>
              <a:rPr sz="2400" dirty="0">
                <a:latin typeface="Caladea"/>
                <a:cs typeface="Caladea"/>
              </a:rPr>
              <a:t>ili  </a:t>
            </a:r>
            <a:r>
              <a:rPr sz="2400" spc="-10" dirty="0">
                <a:latin typeface="Caladea"/>
                <a:cs typeface="Caladea"/>
              </a:rPr>
              <a:t>iregularan</a:t>
            </a:r>
            <a:endParaRPr sz="2400">
              <a:latin typeface="Caladea"/>
              <a:cs typeface="Caladea"/>
            </a:endParaRPr>
          </a:p>
          <a:p>
            <a:pPr marL="393700" indent="-3810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latin typeface="Caladea"/>
                <a:cs typeface="Caladea"/>
              </a:rPr>
              <a:t>izolacija</a:t>
            </a:r>
            <a:endParaRPr sz="2400">
              <a:latin typeface="Caladea"/>
              <a:cs typeface="Calade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1659" y="2824352"/>
            <a:ext cx="296354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0" dirty="0">
                <a:solidFill>
                  <a:srgbClr val="FFFFFF"/>
                </a:solidFill>
                <a:latin typeface="Carlito"/>
                <a:cs typeface="Carlito"/>
              </a:rPr>
              <a:t>Faza</a:t>
            </a:r>
            <a:r>
              <a:rPr sz="37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700" spc="-20" dirty="0">
                <a:solidFill>
                  <a:srgbClr val="FFFFFF"/>
                </a:solidFill>
                <a:latin typeface="Carlito"/>
                <a:cs typeface="Carlito"/>
              </a:rPr>
              <a:t>transporta</a:t>
            </a:r>
            <a:endParaRPr sz="3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09030"/>
            <a:chOff x="0" y="0"/>
            <a:chExt cx="9144000" cy="6209030"/>
          </a:xfrm>
        </p:grpSpPr>
        <p:sp>
          <p:nvSpPr>
            <p:cNvPr id="3" name="object 3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110354" cy="6209030"/>
            </a:xfrm>
            <a:custGeom>
              <a:avLst/>
              <a:gdLst/>
              <a:ahLst/>
              <a:cxnLst/>
              <a:rect l="l" t="t" r="r" b="b"/>
              <a:pathLst>
                <a:path w="4110354" h="6209030">
                  <a:moveTo>
                    <a:pt x="4110228" y="0"/>
                  </a:moveTo>
                  <a:lnTo>
                    <a:pt x="0" y="0"/>
                  </a:lnTo>
                  <a:lnTo>
                    <a:pt x="0" y="6208776"/>
                  </a:lnTo>
                  <a:lnTo>
                    <a:pt x="4110228" y="6208776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192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16764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16764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5147" y="2824352"/>
            <a:ext cx="353377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0" dirty="0">
                <a:solidFill>
                  <a:srgbClr val="FFFFFF"/>
                </a:solidFill>
                <a:latin typeface="Carlito"/>
                <a:cs typeface="Carlito"/>
              </a:rPr>
              <a:t>Faza</a:t>
            </a:r>
            <a:r>
              <a:rPr sz="37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700" spc="-30" dirty="0">
                <a:solidFill>
                  <a:srgbClr val="FFFFFF"/>
                </a:solidFill>
                <a:latin typeface="Carlito"/>
                <a:cs typeface="Carlito"/>
              </a:rPr>
              <a:t>iskorištavanja</a:t>
            </a:r>
            <a:endParaRPr sz="37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0186" y="1544574"/>
            <a:ext cx="4247515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411480" indent="-3810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10" dirty="0">
                <a:latin typeface="Caladea"/>
                <a:cs typeface="Caladea"/>
              </a:rPr>
              <a:t>trgovci iskorištavaju svoje žrtve  isključivo </a:t>
            </a:r>
            <a:r>
              <a:rPr sz="2000" dirty="0">
                <a:latin typeface="Caladea"/>
                <a:cs typeface="Caladea"/>
              </a:rPr>
              <a:t>u </a:t>
            </a:r>
            <a:r>
              <a:rPr sz="2000" spc="-5" dirty="0">
                <a:latin typeface="Caladea"/>
                <a:cs typeface="Caladea"/>
              </a:rPr>
              <a:t>svrhu </a:t>
            </a:r>
            <a:r>
              <a:rPr sz="2000" dirty="0">
                <a:latin typeface="Caladea"/>
                <a:cs typeface="Caladea"/>
              </a:rPr>
              <a:t>osobne</a:t>
            </a:r>
            <a:r>
              <a:rPr sz="2000" spc="-8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dobiti</a:t>
            </a:r>
            <a:endParaRPr sz="2000">
              <a:latin typeface="Caladea"/>
              <a:cs typeface="Caladea"/>
            </a:endParaRPr>
          </a:p>
          <a:p>
            <a:pPr marL="393700" marR="5080" indent="-3810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latin typeface="Caladea"/>
                <a:cs typeface="Caladea"/>
              </a:rPr>
              <a:t>koriste ucjene, manipulacije </a:t>
            </a:r>
            <a:r>
              <a:rPr sz="2000" dirty="0">
                <a:latin typeface="Caladea"/>
                <a:cs typeface="Caladea"/>
              </a:rPr>
              <a:t>i</a:t>
            </a:r>
            <a:r>
              <a:rPr sz="2000" spc="-110" dirty="0">
                <a:latin typeface="Caladea"/>
                <a:cs typeface="Caladea"/>
              </a:rPr>
              <a:t> </a:t>
            </a:r>
            <a:r>
              <a:rPr sz="2000" dirty="0">
                <a:latin typeface="Caladea"/>
                <a:cs typeface="Caladea"/>
              </a:rPr>
              <a:t>druge  mehanizme </a:t>
            </a:r>
            <a:r>
              <a:rPr sz="2000" spc="-10" dirty="0">
                <a:latin typeface="Caladea"/>
                <a:cs typeface="Caladea"/>
              </a:rPr>
              <a:t>kontrole kako </a:t>
            </a:r>
            <a:r>
              <a:rPr sz="2000" dirty="0">
                <a:latin typeface="Caladea"/>
                <a:cs typeface="Caladea"/>
              </a:rPr>
              <a:t>bi osobu  </a:t>
            </a:r>
            <a:r>
              <a:rPr sz="2000" spc="-5" dirty="0">
                <a:latin typeface="Caladea"/>
                <a:cs typeface="Caladea"/>
              </a:rPr>
              <a:t>prisilili </a:t>
            </a:r>
            <a:r>
              <a:rPr sz="2000" dirty="0">
                <a:latin typeface="Caladea"/>
                <a:cs typeface="Caladea"/>
              </a:rPr>
              <a:t>na </a:t>
            </a:r>
            <a:r>
              <a:rPr sz="2000" spc="-10" dirty="0">
                <a:latin typeface="Caladea"/>
                <a:cs typeface="Caladea"/>
              </a:rPr>
              <a:t>obavljanje </a:t>
            </a:r>
            <a:r>
              <a:rPr sz="2000" spc="-5" dirty="0">
                <a:latin typeface="Caladea"/>
                <a:cs typeface="Caladea"/>
              </a:rPr>
              <a:t>različitih  </a:t>
            </a:r>
            <a:r>
              <a:rPr sz="2000" spc="-15" dirty="0">
                <a:latin typeface="Caladea"/>
                <a:cs typeface="Caladea"/>
              </a:rPr>
              <a:t>poslova </a:t>
            </a:r>
            <a:r>
              <a:rPr sz="2000" spc="-5" dirty="0">
                <a:latin typeface="Caladea"/>
                <a:cs typeface="Caladea"/>
              </a:rPr>
              <a:t>ili pružanje određenih  usluga</a:t>
            </a:r>
            <a:endParaRPr sz="20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076" y="208533"/>
            <a:ext cx="4863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Oblici</a:t>
            </a:r>
            <a:r>
              <a:rPr sz="4400" spc="-55" dirty="0"/>
              <a:t> </a:t>
            </a:r>
            <a:r>
              <a:rPr sz="4400" spc="-20" dirty="0"/>
              <a:t>iskorištavanja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4227" y="1556130"/>
            <a:ext cx="3337560" cy="230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7785" indent="-3175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	</a:t>
            </a:r>
            <a:r>
              <a:rPr sz="2200" spc="-10" dirty="0">
                <a:latin typeface="Carlito"/>
                <a:cs typeface="Carlito"/>
              </a:rPr>
              <a:t>“…Eksploatacija uključuje  </a:t>
            </a:r>
            <a:r>
              <a:rPr sz="2200" spc="-20" dirty="0">
                <a:latin typeface="Carlito"/>
                <a:cs typeface="Carlito"/>
              </a:rPr>
              <a:t>iskorištavanje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prostituciju</a:t>
            </a:r>
            <a:endParaRPr sz="2200">
              <a:latin typeface="Carlito"/>
              <a:cs typeface="Carlito"/>
            </a:endParaRPr>
          </a:p>
          <a:p>
            <a:pPr marL="355600" marR="5080">
              <a:lnSpc>
                <a:spcPct val="80000"/>
              </a:lnSpc>
            </a:pPr>
            <a:r>
              <a:rPr sz="2200" spc="-5" dirty="0">
                <a:latin typeface="Carlito"/>
                <a:cs typeface="Carlito"/>
              </a:rPr>
              <a:t>ili </a:t>
            </a:r>
            <a:r>
              <a:rPr sz="2200" spc="-15" dirty="0">
                <a:latin typeface="Carlito"/>
                <a:cs typeface="Carlito"/>
              </a:rPr>
              <a:t>druge </a:t>
            </a:r>
            <a:r>
              <a:rPr sz="2200" spc="-20" dirty="0">
                <a:latin typeface="Carlito"/>
                <a:cs typeface="Carlito"/>
              </a:rPr>
              <a:t>oblike </a:t>
            </a:r>
            <a:r>
              <a:rPr sz="2200" spc="-5" dirty="0">
                <a:latin typeface="Carlito"/>
                <a:cs typeface="Carlito"/>
              </a:rPr>
              <a:t>seksualnog  </a:t>
            </a:r>
            <a:r>
              <a:rPr sz="2200" spc="-15" dirty="0">
                <a:latin typeface="Carlito"/>
                <a:cs typeface="Carlito"/>
              </a:rPr>
              <a:t>iskorištavanja, </a:t>
            </a:r>
            <a:r>
              <a:rPr sz="2200" spc="-10" dirty="0">
                <a:latin typeface="Carlito"/>
                <a:cs typeface="Carlito"/>
              </a:rPr>
              <a:t>prisilni </a:t>
            </a:r>
            <a:r>
              <a:rPr sz="2200" spc="-20" dirty="0">
                <a:latin typeface="Carlito"/>
                <a:cs typeface="Carlito"/>
              </a:rPr>
              <a:t>rad  </a:t>
            </a:r>
            <a:r>
              <a:rPr sz="2200" spc="-5" dirty="0">
                <a:latin typeface="Carlito"/>
                <a:cs typeface="Carlito"/>
              </a:rPr>
              <a:t>ili </a:t>
            </a:r>
            <a:r>
              <a:rPr sz="2200" spc="-10" dirty="0">
                <a:latin typeface="Carlito"/>
                <a:cs typeface="Carlito"/>
              </a:rPr>
              <a:t>usluge, stavljanje </a:t>
            </a:r>
            <a:r>
              <a:rPr sz="2200" spc="-5" dirty="0">
                <a:latin typeface="Carlito"/>
                <a:cs typeface="Carlito"/>
              </a:rPr>
              <a:t>u  </a:t>
            </a:r>
            <a:r>
              <a:rPr sz="2200" spc="-20" dirty="0">
                <a:latin typeface="Carlito"/>
                <a:cs typeface="Carlito"/>
              </a:rPr>
              <a:t>ropstvo </a:t>
            </a:r>
            <a:r>
              <a:rPr sz="2200" spc="-5" dirty="0">
                <a:latin typeface="Carlito"/>
                <a:cs typeface="Carlito"/>
              </a:rPr>
              <a:t>ili </a:t>
            </a:r>
            <a:r>
              <a:rPr sz="2200" spc="-10" dirty="0">
                <a:latin typeface="Carlito"/>
                <a:cs typeface="Carlito"/>
              </a:rPr>
              <a:t>njemu slične  </a:t>
            </a:r>
            <a:r>
              <a:rPr sz="2200" spc="-5" dirty="0">
                <a:latin typeface="Carlito"/>
                <a:cs typeface="Carlito"/>
              </a:rPr>
              <a:t>odnose, </a:t>
            </a:r>
            <a:r>
              <a:rPr sz="2200" spc="-15" dirty="0">
                <a:latin typeface="Carlito"/>
                <a:cs typeface="Carlito"/>
              </a:rPr>
              <a:t>služenje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</a:t>
            </a:r>
            <a:endParaRPr sz="2200">
              <a:latin typeface="Carlito"/>
              <a:cs typeface="Carlito"/>
            </a:endParaRPr>
          </a:p>
          <a:p>
            <a:pPr marL="355600">
              <a:lnSpc>
                <a:spcPts val="2110"/>
              </a:lnSpc>
            </a:pPr>
            <a:r>
              <a:rPr sz="2200" spc="-10" dirty="0">
                <a:latin typeface="Carlito"/>
                <a:cs typeface="Carlito"/>
              </a:rPr>
              <a:t>odstranjivanje</a:t>
            </a:r>
            <a:r>
              <a:rPr sz="2200" spc="-30" dirty="0">
                <a:latin typeface="Carlito"/>
                <a:cs typeface="Carlito"/>
              </a:rPr>
              <a:t> organa.”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227" y="4171950"/>
            <a:ext cx="3350895" cy="17018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35" dirty="0">
                <a:latin typeface="Carlito"/>
                <a:cs typeface="Carlito"/>
              </a:rPr>
              <a:t>Trgovci </a:t>
            </a:r>
            <a:r>
              <a:rPr sz="2200" spc="-15" dirty="0">
                <a:latin typeface="Carlito"/>
                <a:cs typeface="Carlito"/>
              </a:rPr>
              <a:t>eksploatiraju </a:t>
            </a:r>
            <a:r>
              <a:rPr sz="2200" spc="-20" dirty="0">
                <a:latin typeface="Carlito"/>
                <a:cs typeface="Carlito"/>
              </a:rPr>
              <a:t>svoje  </a:t>
            </a:r>
            <a:r>
              <a:rPr sz="2200" spc="-10" dirty="0">
                <a:latin typeface="Carlito"/>
                <a:cs typeface="Carlito"/>
              </a:rPr>
              <a:t>žrtve, </a:t>
            </a:r>
            <a:r>
              <a:rPr sz="2200" spc="-5" dirty="0">
                <a:latin typeface="Carlito"/>
                <a:cs typeface="Carlito"/>
              </a:rPr>
              <a:t>isključivo u </a:t>
            </a:r>
            <a:r>
              <a:rPr sz="2200" spc="-10" dirty="0">
                <a:latin typeface="Carlito"/>
                <a:cs typeface="Carlito"/>
              </a:rPr>
              <a:t>svrhu  </a:t>
            </a:r>
            <a:r>
              <a:rPr sz="2200" spc="-5" dirty="0">
                <a:latin typeface="Carlito"/>
                <a:cs typeface="Carlito"/>
              </a:rPr>
              <a:t>osobne </a:t>
            </a:r>
            <a:r>
              <a:rPr sz="2200" spc="-10" dirty="0">
                <a:latin typeface="Carlito"/>
                <a:cs typeface="Carlito"/>
              </a:rPr>
              <a:t>dobiti, bilo </a:t>
            </a:r>
            <a:r>
              <a:rPr sz="2200" spc="-15" dirty="0">
                <a:latin typeface="Carlito"/>
                <a:cs typeface="Carlito"/>
              </a:rPr>
              <a:t>radi  zarade </a:t>
            </a:r>
            <a:r>
              <a:rPr sz="2200" spc="-20" dirty="0">
                <a:latin typeface="Carlito"/>
                <a:cs typeface="Carlito"/>
              </a:rPr>
              <a:t>velike </a:t>
            </a:r>
            <a:r>
              <a:rPr sz="2200" spc="-5" dirty="0">
                <a:latin typeface="Carlito"/>
                <a:cs typeface="Carlito"/>
              </a:rPr>
              <a:t>sume </a:t>
            </a:r>
            <a:r>
              <a:rPr sz="2200" spc="-20" dirty="0">
                <a:latin typeface="Carlito"/>
                <a:cs typeface="Carlito"/>
              </a:rPr>
              <a:t>novca  </a:t>
            </a:r>
            <a:r>
              <a:rPr sz="2200" spc="-5" dirty="0">
                <a:latin typeface="Carlito"/>
                <a:cs typeface="Carlito"/>
              </a:rPr>
              <a:t>ili </a:t>
            </a:r>
            <a:r>
              <a:rPr sz="2200" spc="-15" dirty="0">
                <a:latin typeface="Carlito"/>
                <a:cs typeface="Carlito"/>
              </a:rPr>
              <a:t>radi </a:t>
            </a:r>
            <a:r>
              <a:rPr sz="2200" spc="-10" dirty="0">
                <a:latin typeface="Carlito"/>
                <a:cs typeface="Carlito"/>
              </a:rPr>
              <a:t>besplatnih </a:t>
            </a:r>
            <a:r>
              <a:rPr sz="2200" spc="-15" dirty="0">
                <a:latin typeface="Carlito"/>
                <a:cs typeface="Carlito"/>
              </a:rPr>
              <a:t>usluga </a:t>
            </a:r>
            <a:r>
              <a:rPr sz="2200" spc="-5" dirty="0">
                <a:latin typeface="Carlito"/>
                <a:cs typeface="Carlito"/>
              </a:rPr>
              <a:t>ili  </a:t>
            </a:r>
            <a:r>
              <a:rPr sz="2200" spc="-15" dirty="0">
                <a:latin typeface="Carlito"/>
                <a:cs typeface="Carlito"/>
              </a:rPr>
              <a:t>rada.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7744" y="1676400"/>
            <a:ext cx="4715256" cy="314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90409" y="4929632"/>
            <a:ext cx="160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Vanja</a:t>
            </a:r>
            <a:r>
              <a:rPr sz="1200" spc="-25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Vascarac/HCK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4457"/>
            <a:ext cx="3862704" cy="13335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b="1" i="1" spc="65" dirty="0">
                <a:latin typeface="Times New Roman"/>
                <a:cs typeface="Times New Roman"/>
              </a:rPr>
              <a:t>Seksualna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spc="95" dirty="0">
                <a:latin typeface="Times New Roman"/>
                <a:cs typeface="Times New Roman"/>
              </a:rPr>
              <a:t>eksploatacija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ts val="2510"/>
              </a:lnSpc>
              <a:spcBef>
                <a:spcPts val="13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b="1" i="1" spc="60" dirty="0">
                <a:latin typeface="Times New Roman"/>
                <a:cs typeface="Times New Roman"/>
              </a:rPr>
              <a:t>Ekonomska </a:t>
            </a:r>
            <a:r>
              <a:rPr sz="2200" b="1" i="1" spc="95" dirty="0">
                <a:latin typeface="Times New Roman"/>
                <a:cs typeface="Times New Roman"/>
              </a:rPr>
              <a:t>eksploatacija</a:t>
            </a:r>
            <a:r>
              <a:rPr sz="2200" b="1" i="1" spc="-19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Caladea"/>
                <a:cs typeface="Caladea"/>
              </a:rPr>
              <a:t>–</a:t>
            </a:r>
            <a:endParaRPr sz="2200">
              <a:latin typeface="Caladea"/>
              <a:cs typeface="Caladea"/>
            </a:endParaRPr>
          </a:p>
          <a:p>
            <a:pPr marL="469900">
              <a:lnSpc>
                <a:spcPts val="2510"/>
              </a:lnSpc>
            </a:pPr>
            <a:r>
              <a:rPr sz="2200" spc="-10" dirty="0">
                <a:latin typeface="Caladea"/>
                <a:cs typeface="Caladea"/>
              </a:rPr>
              <a:t>neki </a:t>
            </a:r>
            <a:r>
              <a:rPr sz="2200" spc="-5" dirty="0">
                <a:latin typeface="Caladea"/>
                <a:cs typeface="Caladea"/>
              </a:rPr>
              <a:t>od </a:t>
            </a:r>
            <a:r>
              <a:rPr sz="2200" spc="-10" dirty="0">
                <a:latin typeface="Caladea"/>
                <a:cs typeface="Caladea"/>
              </a:rPr>
              <a:t>mogućih </a:t>
            </a:r>
            <a:r>
              <a:rPr sz="2200" spc="-5" dirty="0">
                <a:latin typeface="Caladea"/>
                <a:cs typeface="Caladea"/>
              </a:rPr>
              <a:t>oblika</a:t>
            </a:r>
            <a:r>
              <a:rPr sz="2200" spc="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su: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65882"/>
            <a:ext cx="4001770" cy="29095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79070">
              <a:lnSpc>
                <a:spcPts val="2380"/>
              </a:lnSpc>
              <a:spcBef>
                <a:spcPts val="395"/>
              </a:spcBef>
            </a:pPr>
            <a:r>
              <a:rPr sz="2200" b="1" spc="-5" dirty="0">
                <a:latin typeface="Caladea"/>
                <a:cs typeface="Caladea"/>
              </a:rPr>
              <a:t>- Rad u </a:t>
            </a:r>
            <a:r>
              <a:rPr sz="2200" b="1" spc="-20" dirty="0">
                <a:latin typeface="Caladea"/>
                <a:cs typeface="Caladea"/>
              </a:rPr>
              <a:t>kući </a:t>
            </a:r>
            <a:r>
              <a:rPr sz="2200" spc="-5" dirty="0">
                <a:latin typeface="Caladea"/>
                <a:cs typeface="Caladea"/>
              </a:rPr>
              <a:t>– </a:t>
            </a:r>
            <a:r>
              <a:rPr sz="2200" spc="-15" dirty="0">
                <a:latin typeface="Caladea"/>
                <a:cs typeface="Caladea"/>
              </a:rPr>
              <a:t>obavljanje  </a:t>
            </a:r>
            <a:r>
              <a:rPr sz="2200" spc="-10" dirty="0">
                <a:latin typeface="Caladea"/>
                <a:cs typeface="Caladea"/>
              </a:rPr>
              <a:t>kućanskih </a:t>
            </a:r>
            <a:r>
              <a:rPr sz="2200" spc="-20" dirty="0">
                <a:latin typeface="Caladea"/>
                <a:cs typeface="Caladea"/>
              </a:rPr>
              <a:t>poslova </a:t>
            </a:r>
            <a:r>
              <a:rPr sz="2200" spc="-10" dirty="0">
                <a:latin typeface="Caladea"/>
                <a:cs typeface="Caladea"/>
              </a:rPr>
              <a:t>bez naknade,  </a:t>
            </a:r>
            <a:r>
              <a:rPr sz="2200" spc="-5" dirty="0">
                <a:latin typeface="Caladea"/>
                <a:cs typeface="Caladea"/>
              </a:rPr>
              <a:t>oblik </a:t>
            </a:r>
            <a:r>
              <a:rPr sz="2200" spc="-10" dirty="0">
                <a:latin typeface="Caladea"/>
                <a:cs typeface="Caladea"/>
              </a:rPr>
              <a:t>najbliži</a:t>
            </a:r>
            <a:r>
              <a:rPr sz="2200" spc="2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ropstvu.</a:t>
            </a:r>
            <a:endParaRPr sz="2200">
              <a:latin typeface="Caladea"/>
              <a:cs typeface="Caladea"/>
            </a:endParaRPr>
          </a:p>
          <a:p>
            <a:pPr marL="12700" marR="5080">
              <a:lnSpc>
                <a:spcPct val="90100"/>
              </a:lnSpc>
              <a:spcBef>
                <a:spcPts val="480"/>
              </a:spcBef>
            </a:pPr>
            <a:r>
              <a:rPr sz="2200" spc="-10" dirty="0">
                <a:latin typeface="Caladea"/>
                <a:cs typeface="Caladea"/>
              </a:rPr>
              <a:t>Često </a:t>
            </a:r>
            <a:r>
              <a:rPr sz="2200" spc="-5" dirty="0">
                <a:latin typeface="Caladea"/>
                <a:cs typeface="Caladea"/>
              </a:rPr>
              <a:t>pod zaštitom </a:t>
            </a:r>
            <a:r>
              <a:rPr sz="2200" spc="-15" dirty="0">
                <a:latin typeface="Caladea"/>
                <a:cs typeface="Caladea"/>
              </a:rPr>
              <a:t>privatnosti  </a:t>
            </a:r>
            <a:r>
              <a:rPr sz="2200" spc="-10" dirty="0">
                <a:latin typeface="Caladea"/>
                <a:cs typeface="Caladea"/>
              </a:rPr>
              <a:t>nečijeg </a:t>
            </a:r>
            <a:r>
              <a:rPr sz="2200" spc="-5" dirty="0">
                <a:latin typeface="Caladea"/>
                <a:cs typeface="Caladea"/>
              </a:rPr>
              <a:t>doma i za </a:t>
            </a:r>
            <a:r>
              <a:rPr sz="2200" spc="-10" dirty="0">
                <a:latin typeface="Caladea"/>
                <a:cs typeface="Caladea"/>
              </a:rPr>
              <a:t>okolinu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15" dirty="0">
                <a:latin typeface="Caladea"/>
                <a:cs typeface="Caladea"/>
              </a:rPr>
              <a:t>teško  </a:t>
            </a:r>
            <a:r>
              <a:rPr sz="2200" spc="-35" dirty="0">
                <a:latin typeface="Caladea"/>
                <a:cs typeface="Caladea"/>
              </a:rPr>
              <a:t>uočljiv.</a:t>
            </a:r>
            <a:endParaRPr sz="2200">
              <a:latin typeface="Caladea"/>
              <a:cs typeface="Caladea"/>
            </a:endParaRPr>
          </a:p>
          <a:p>
            <a:pPr marL="12700" marR="60325">
              <a:lnSpc>
                <a:spcPct val="90000"/>
              </a:lnSpc>
              <a:spcBef>
                <a:spcPts val="530"/>
              </a:spcBef>
            </a:pPr>
            <a:r>
              <a:rPr sz="2200" spc="-5" dirty="0">
                <a:latin typeface="Caladea"/>
                <a:cs typeface="Caladea"/>
              </a:rPr>
              <a:t>Osobe su </a:t>
            </a:r>
            <a:r>
              <a:rPr sz="2200" spc="-15" dirty="0">
                <a:latin typeface="Caladea"/>
                <a:cs typeface="Caladea"/>
              </a:rPr>
              <a:t>podvrgnute </a:t>
            </a:r>
            <a:r>
              <a:rPr sz="2200" spc="-20" dirty="0">
                <a:latin typeface="Caladea"/>
                <a:cs typeface="Caladea"/>
              </a:rPr>
              <a:t>robovskom  </a:t>
            </a:r>
            <a:r>
              <a:rPr sz="2200" spc="-15" dirty="0">
                <a:latin typeface="Caladea"/>
                <a:cs typeface="Caladea"/>
              </a:rPr>
              <a:t>radu, </a:t>
            </a:r>
            <a:r>
              <a:rPr sz="2200" spc="-5" dirty="0">
                <a:latin typeface="Caladea"/>
                <a:cs typeface="Caladea"/>
              </a:rPr>
              <a:t>trpe </a:t>
            </a:r>
            <a:r>
              <a:rPr sz="2200" spc="-10" dirty="0">
                <a:latin typeface="Caladea"/>
                <a:cs typeface="Caladea"/>
              </a:rPr>
              <a:t>fizičko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0" dirty="0">
                <a:latin typeface="Caladea"/>
                <a:cs typeface="Caladea"/>
              </a:rPr>
              <a:t>psihičko  zlostavljanje.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7155" y="1600200"/>
            <a:ext cx="4148328" cy="275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90409" y="4544314"/>
            <a:ext cx="160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Vanja</a:t>
            </a:r>
            <a:r>
              <a:rPr sz="1200" spc="-25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Vascarac/HCK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6130"/>
            <a:ext cx="343281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marR="959485" indent="-299720" algn="just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99720" algn="l"/>
              </a:tabLst>
            </a:pPr>
            <a:r>
              <a:rPr sz="2200" b="1" spc="-20" dirty="0">
                <a:latin typeface="Carlito"/>
                <a:cs typeface="Carlito"/>
              </a:rPr>
              <a:t>rad </a:t>
            </a:r>
            <a:r>
              <a:rPr sz="2200" b="1" spc="-5" dirty="0">
                <a:latin typeface="Carlito"/>
                <a:cs typeface="Carlito"/>
              </a:rPr>
              <a:t>u </a:t>
            </a:r>
            <a:r>
              <a:rPr sz="2200" b="1" spc="-10" dirty="0">
                <a:latin typeface="Carlito"/>
                <a:cs typeface="Carlito"/>
              </a:rPr>
              <a:t>radionicama,  </a:t>
            </a:r>
            <a:r>
              <a:rPr sz="2200" b="1" spc="-15" dirty="0">
                <a:latin typeface="Carlito"/>
                <a:cs typeface="Carlito"/>
              </a:rPr>
              <a:t>manufakturama </a:t>
            </a:r>
            <a:r>
              <a:rPr sz="2200" b="1" spc="-5" dirty="0">
                <a:latin typeface="Carlito"/>
                <a:cs typeface="Carlito"/>
              </a:rPr>
              <a:t>ili  tvornicama</a:t>
            </a:r>
            <a:endParaRPr sz="22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200" spc="-5" dirty="0">
                <a:latin typeface="Carlito"/>
                <a:cs typeface="Carlito"/>
              </a:rPr>
              <a:t>Rad u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prehrambenoj</a:t>
            </a:r>
            <a:endParaRPr sz="2200">
              <a:latin typeface="Carlito"/>
              <a:cs typeface="Carlito"/>
            </a:endParaRPr>
          </a:p>
          <a:p>
            <a:pPr marL="329565" algn="just">
              <a:lnSpc>
                <a:spcPct val="100000"/>
              </a:lnSpc>
            </a:pPr>
            <a:r>
              <a:rPr sz="2200" b="1" spc="-5" dirty="0">
                <a:latin typeface="Carlito"/>
                <a:cs typeface="Carlito"/>
              </a:rPr>
              <a:t>industriji i</a:t>
            </a:r>
            <a:r>
              <a:rPr sz="2200" b="1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ugostiteljstvu</a:t>
            </a:r>
            <a:r>
              <a:rPr sz="2200" spc="-1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200" spc="-20" dirty="0">
                <a:latin typeface="Carlito"/>
                <a:cs typeface="Carlito"/>
              </a:rPr>
              <a:t>Niske </a:t>
            </a:r>
            <a:r>
              <a:rPr sz="2200" spc="-10" dirty="0">
                <a:latin typeface="Carlito"/>
                <a:cs typeface="Carlito"/>
              </a:rPr>
              <a:t>razine</a:t>
            </a:r>
            <a:r>
              <a:rPr sz="2200" spc="3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kriminalne</a:t>
            </a:r>
            <a:endParaRPr sz="2200">
              <a:latin typeface="Carlito"/>
              <a:cs typeface="Carlito"/>
            </a:endParaRPr>
          </a:p>
          <a:p>
            <a:pPr marL="329565" algn="just">
              <a:lnSpc>
                <a:spcPct val="100000"/>
              </a:lnSpc>
            </a:pPr>
            <a:r>
              <a:rPr sz="2200" spc="-5" dirty="0">
                <a:latin typeface="Carlito"/>
                <a:cs typeface="Carlito"/>
              </a:rPr>
              <a:t>aktivnosti </a:t>
            </a:r>
            <a:r>
              <a:rPr sz="2200" spc="-10" dirty="0">
                <a:latin typeface="Carlito"/>
                <a:cs typeface="Carlito"/>
              </a:rPr>
              <a:t>(prošenje,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krađe,</a:t>
            </a:r>
            <a:endParaRPr sz="2200">
              <a:latin typeface="Carlito"/>
              <a:cs typeface="Carlito"/>
            </a:endParaRPr>
          </a:p>
          <a:p>
            <a:pPr marL="329565" algn="just">
              <a:lnSpc>
                <a:spcPct val="100000"/>
              </a:lnSpc>
            </a:pPr>
            <a:r>
              <a:rPr sz="2200" spc="-5" dirty="0">
                <a:latin typeface="Carlito"/>
                <a:cs typeface="Carlito"/>
              </a:rPr>
              <a:t>ulična</a:t>
            </a:r>
            <a:r>
              <a:rPr sz="2200" spc="-10" dirty="0">
                <a:latin typeface="Carlito"/>
                <a:cs typeface="Carlito"/>
              </a:rPr>
              <a:t> prodaja…)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676400"/>
            <a:ext cx="4419600" cy="294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38009" y="4701032"/>
            <a:ext cx="160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Vanja</a:t>
            </a:r>
            <a:r>
              <a:rPr sz="1200" spc="-25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1D2029"/>
                </a:solidFill>
                <a:latin typeface="Carlito"/>
                <a:cs typeface="Carlito"/>
              </a:rPr>
              <a:t>Vascarac/HCK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4708" y="1600200"/>
            <a:ext cx="2793491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744" y="5778500"/>
            <a:ext cx="7474584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5410" algn="r">
              <a:lnSpc>
                <a:spcPts val="1240"/>
              </a:lnSpc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izvor:</a:t>
            </a:r>
            <a:r>
              <a:rPr sz="1200" spc="-80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internet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latin typeface="Times New Roman"/>
                <a:cs typeface="Times New Roman"/>
              </a:rPr>
              <a:t>Edah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Mwanyongo,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marry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Ridein,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66,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father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cows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belonging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Mr.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Simfukwe.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3705"/>
            <a:ext cx="5017770" cy="42938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i="1" spc="50" dirty="0">
                <a:latin typeface="Times New Roman"/>
                <a:cs typeface="Times New Roman"/>
              </a:rPr>
              <a:t>3. </a:t>
            </a:r>
            <a:r>
              <a:rPr sz="2200" b="1" i="1" spc="70" dirty="0">
                <a:latin typeface="Times New Roman"/>
                <a:cs typeface="Times New Roman"/>
              </a:rPr>
              <a:t>Sklapanje </a:t>
            </a:r>
            <a:r>
              <a:rPr sz="2200" b="1" i="1" spc="75" dirty="0">
                <a:latin typeface="Times New Roman"/>
                <a:cs typeface="Times New Roman"/>
              </a:rPr>
              <a:t>prisilnih</a:t>
            </a:r>
            <a:r>
              <a:rPr sz="2200" b="1" i="1" spc="-340" dirty="0">
                <a:latin typeface="Times New Roman"/>
                <a:cs typeface="Times New Roman"/>
              </a:rPr>
              <a:t> </a:t>
            </a:r>
            <a:r>
              <a:rPr sz="2200" b="1" i="1" spc="110" dirty="0">
                <a:latin typeface="Times New Roman"/>
                <a:cs typeface="Times New Roman"/>
              </a:rPr>
              <a:t>brakova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spc="-15" dirty="0">
                <a:latin typeface="Caladea"/>
                <a:cs typeface="Caladea"/>
              </a:rPr>
              <a:t>Glavne </a:t>
            </a:r>
            <a:r>
              <a:rPr sz="2200" spc="-10" dirty="0">
                <a:latin typeface="Caladea"/>
                <a:cs typeface="Caladea"/>
              </a:rPr>
              <a:t>značajke </a:t>
            </a:r>
            <a:r>
              <a:rPr sz="2200" spc="-5" dirty="0">
                <a:latin typeface="Caladea"/>
                <a:cs typeface="Caladea"/>
              </a:rPr>
              <a:t>tih </a:t>
            </a:r>
            <a:r>
              <a:rPr sz="2200" spc="-30" dirty="0">
                <a:latin typeface="Caladea"/>
                <a:cs typeface="Caladea"/>
              </a:rPr>
              <a:t>brakova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su:</a:t>
            </a:r>
            <a:endParaRPr sz="2200">
              <a:latin typeface="Caladea"/>
              <a:cs typeface="Caladea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20" dirty="0">
                <a:latin typeface="Caladea"/>
                <a:cs typeface="Caladea"/>
              </a:rPr>
              <a:t>Brakom </a:t>
            </a:r>
            <a:r>
              <a:rPr sz="2200" dirty="0">
                <a:latin typeface="Caladea"/>
                <a:cs typeface="Caladea"/>
              </a:rPr>
              <a:t>se </a:t>
            </a:r>
            <a:r>
              <a:rPr sz="2200" spc="-15" dirty="0">
                <a:latin typeface="Caladea"/>
                <a:cs typeface="Caladea"/>
              </a:rPr>
              <a:t>ostvaruje</a:t>
            </a:r>
            <a:r>
              <a:rPr sz="2200" spc="4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razmjena</a:t>
            </a:r>
            <a:endParaRPr sz="2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ekonomskih dobara;</a:t>
            </a:r>
            <a:endParaRPr sz="2200">
              <a:latin typeface="Caladea"/>
              <a:cs typeface="Caladea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adea"/>
                <a:cs typeface="Caladea"/>
              </a:rPr>
              <a:t>Jedan ili oba </a:t>
            </a:r>
            <a:r>
              <a:rPr sz="2200" spc="-15" dirty="0">
                <a:latin typeface="Caladea"/>
                <a:cs typeface="Caladea"/>
              </a:rPr>
              <a:t>partnera</a:t>
            </a:r>
            <a:r>
              <a:rPr sz="2200" spc="4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nemaju</a:t>
            </a:r>
            <a:endParaRPr sz="2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mogućnost izbora </a:t>
            </a:r>
            <a:r>
              <a:rPr sz="2200" spc="-15" dirty="0">
                <a:latin typeface="Caladea"/>
                <a:cs typeface="Caladea"/>
              </a:rPr>
              <a:t>svojeg bračnog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druga;</a:t>
            </a:r>
            <a:endParaRPr sz="2200">
              <a:latin typeface="Caladea"/>
              <a:cs typeface="Caladea"/>
            </a:endParaRPr>
          </a:p>
          <a:p>
            <a:pPr marL="12700" marR="44259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10" dirty="0">
                <a:latin typeface="Caladea"/>
                <a:cs typeface="Caladea"/>
              </a:rPr>
              <a:t>Često </a:t>
            </a:r>
            <a:r>
              <a:rPr sz="2200" spc="-5" dirty="0">
                <a:latin typeface="Caladea"/>
                <a:cs typeface="Caladea"/>
              </a:rPr>
              <a:t>se na </a:t>
            </a:r>
            <a:r>
              <a:rPr sz="2200" spc="-20" dirty="0">
                <a:latin typeface="Caladea"/>
                <a:cs typeface="Caladea"/>
              </a:rPr>
              <a:t>takav </a:t>
            </a:r>
            <a:r>
              <a:rPr sz="2200" spc="-15" dirty="0">
                <a:latin typeface="Caladea"/>
                <a:cs typeface="Caladea"/>
              </a:rPr>
              <a:t>brak prisiljavaju  </a:t>
            </a:r>
            <a:r>
              <a:rPr sz="2200" spc="-10" dirty="0">
                <a:latin typeface="Caladea"/>
                <a:cs typeface="Caladea"/>
              </a:rPr>
              <a:t>maloljetnici, </a:t>
            </a:r>
            <a:r>
              <a:rPr sz="2200" spc="-5" dirty="0">
                <a:latin typeface="Caladea"/>
                <a:cs typeface="Caladea"/>
              </a:rPr>
              <a:t>nametnuti </a:t>
            </a:r>
            <a:r>
              <a:rPr sz="2200" spc="-15" dirty="0">
                <a:latin typeface="Caladea"/>
                <a:cs typeface="Caladea"/>
              </a:rPr>
              <a:t>bračni </a:t>
            </a:r>
            <a:r>
              <a:rPr sz="2200" spc="-10" dirty="0">
                <a:latin typeface="Caladea"/>
                <a:cs typeface="Caladea"/>
              </a:rPr>
              <a:t>partner  može </a:t>
            </a:r>
            <a:r>
              <a:rPr sz="2200" spc="-5" dirty="0">
                <a:latin typeface="Caladea"/>
                <a:cs typeface="Caladea"/>
              </a:rPr>
              <a:t>biti </a:t>
            </a:r>
            <a:r>
              <a:rPr sz="2200" spc="-10" dirty="0">
                <a:latin typeface="Caladea"/>
                <a:cs typeface="Caladea"/>
              </a:rPr>
              <a:t>mnogo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stariji;</a:t>
            </a:r>
            <a:endParaRPr sz="2200">
              <a:latin typeface="Caladea"/>
              <a:cs typeface="Calade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10" dirty="0">
                <a:latin typeface="Caladea"/>
                <a:cs typeface="Caladea"/>
              </a:rPr>
              <a:t>Žena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5" dirty="0">
                <a:latin typeface="Caladea"/>
                <a:cs typeface="Caladea"/>
              </a:rPr>
              <a:t>takvom </a:t>
            </a:r>
            <a:r>
              <a:rPr sz="2200" spc="-20" dirty="0">
                <a:latin typeface="Caladea"/>
                <a:cs typeface="Caladea"/>
              </a:rPr>
              <a:t>braku </a:t>
            </a:r>
            <a:r>
              <a:rPr sz="2200" spc="-10" dirty="0">
                <a:latin typeface="Caladea"/>
                <a:cs typeface="Caladea"/>
              </a:rPr>
              <a:t>nema </a:t>
            </a:r>
            <a:r>
              <a:rPr sz="2200" spc="-15" dirty="0">
                <a:latin typeface="Caladea"/>
                <a:cs typeface="Caladea"/>
              </a:rPr>
              <a:t>kontrolu </a:t>
            </a:r>
            <a:r>
              <a:rPr sz="2200" spc="-10" dirty="0">
                <a:latin typeface="Caladea"/>
                <a:cs typeface="Caladea"/>
              </a:rPr>
              <a:t>nad  </a:t>
            </a:r>
            <a:r>
              <a:rPr sz="2200" spc="-5" dirty="0">
                <a:latin typeface="Caladea"/>
                <a:cs typeface="Caladea"/>
              </a:rPr>
              <a:t>tim hoće li i </a:t>
            </a:r>
            <a:r>
              <a:rPr sz="2200" spc="-15" dirty="0">
                <a:latin typeface="Caladea"/>
                <a:cs typeface="Caladea"/>
              </a:rPr>
              <a:t>koliko </a:t>
            </a:r>
            <a:r>
              <a:rPr sz="2200" spc="-5" dirty="0">
                <a:latin typeface="Caladea"/>
                <a:cs typeface="Caladea"/>
              </a:rPr>
              <a:t>će imati djece, a  </a:t>
            </a:r>
            <a:r>
              <a:rPr sz="2200" spc="-10" dirty="0">
                <a:latin typeface="Caladea"/>
                <a:cs typeface="Caladea"/>
              </a:rPr>
              <a:t>reducirana </a:t>
            </a:r>
            <a:r>
              <a:rPr sz="2200" spc="-5" dirty="0">
                <a:latin typeface="Caladea"/>
                <a:cs typeface="Caladea"/>
              </a:rPr>
              <a:t>su joj i </a:t>
            </a:r>
            <a:r>
              <a:rPr sz="2200" spc="-10" dirty="0">
                <a:latin typeface="Caladea"/>
                <a:cs typeface="Caladea"/>
              </a:rPr>
              <a:t>roditeljska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30" dirty="0">
                <a:latin typeface="Caladea"/>
                <a:cs typeface="Caladea"/>
              </a:rPr>
              <a:t>prava;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4708" y="1600200"/>
            <a:ext cx="2793491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744" y="5778500"/>
            <a:ext cx="7474584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5410" algn="r">
              <a:lnSpc>
                <a:spcPts val="1240"/>
              </a:lnSpc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izvor:</a:t>
            </a:r>
            <a:r>
              <a:rPr sz="1200" spc="-80" dirty="0">
                <a:solidFill>
                  <a:srgbClr val="1D2029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1D2029"/>
                </a:solidFill>
                <a:latin typeface="Carlito"/>
                <a:cs typeface="Carlito"/>
              </a:rPr>
              <a:t>internet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latin typeface="Times New Roman"/>
                <a:cs typeface="Times New Roman"/>
              </a:rPr>
              <a:t>Edah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Mwanyongo,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forced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marry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Ridein,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66,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father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cows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belonging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Mr.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Simfukwe.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3705"/>
            <a:ext cx="4970145" cy="36226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b="1" i="1" spc="50" dirty="0">
                <a:latin typeface="Times New Roman"/>
                <a:cs typeface="Times New Roman"/>
              </a:rPr>
              <a:t>3. </a:t>
            </a:r>
            <a:r>
              <a:rPr sz="2200" b="1" i="1" spc="70" dirty="0">
                <a:latin typeface="Times New Roman"/>
                <a:cs typeface="Times New Roman"/>
              </a:rPr>
              <a:t>Sklapanje </a:t>
            </a:r>
            <a:r>
              <a:rPr sz="2200" b="1" i="1" spc="75" dirty="0">
                <a:latin typeface="Times New Roman"/>
                <a:cs typeface="Times New Roman"/>
              </a:rPr>
              <a:t>prisilnih</a:t>
            </a:r>
            <a:r>
              <a:rPr sz="2200" b="1" i="1" spc="-340" dirty="0">
                <a:latin typeface="Times New Roman"/>
                <a:cs typeface="Times New Roman"/>
              </a:rPr>
              <a:t> </a:t>
            </a:r>
            <a:r>
              <a:rPr sz="2200" b="1" i="1" spc="110" dirty="0">
                <a:latin typeface="Times New Roman"/>
                <a:cs typeface="Times New Roman"/>
              </a:rPr>
              <a:t>brakova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spc="-15" dirty="0">
                <a:latin typeface="Caladea"/>
                <a:cs typeface="Caladea"/>
              </a:rPr>
              <a:t>Glavne </a:t>
            </a:r>
            <a:r>
              <a:rPr sz="2200" spc="-10" dirty="0">
                <a:latin typeface="Caladea"/>
                <a:cs typeface="Caladea"/>
              </a:rPr>
              <a:t>značajke </a:t>
            </a:r>
            <a:r>
              <a:rPr sz="2200" spc="-5" dirty="0">
                <a:latin typeface="Caladea"/>
                <a:cs typeface="Caladea"/>
              </a:rPr>
              <a:t>tih </a:t>
            </a:r>
            <a:r>
              <a:rPr sz="2200" spc="-30" dirty="0">
                <a:latin typeface="Caladea"/>
                <a:cs typeface="Caladea"/>
              </a:rPr>
              <a:t>brakova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su:</a:t>
            </a:r>
            <a:endParaRPr sz="2200">
              <a:latin typeface="Caladea"/>
              <a:cs typeface="Caladea"/>
            </a:endParaRPr>
          </a:p>
          <a:p>
            <a:pPr marL="12700" marR="168910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25" dirty="0">
                <a:latin typeface="Caladea"/>
                <a:cs typeface="Caladea"/>
              </a:rPr>
              <a:t>Provodi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0" dirty="0">
                <a:latin typeface="Caladea"/>
                <a:cs typeface="Caladea"/>
              </a:rPr>
              <a:t>fizičko zlostavljanje </a:t>
            </a:r>
            <a:r>
              <a:rPr sz="2200" spc="-5" dirty="0">
                <a:latin typeface="Caladea"/>
                <a:cs typeface="Caladea"/>
              </a:rPr>
              <a:t>i nasilje  </a:t>
            </a:r>
            <a:r>
              <a:rPr sz="2200" spc="-10" dirty="0">
                <a:latin typeface="Caladea"/>
                <a:cs typeface="Caladea"/>
              </a:rPr>
              <a:t>nad jednim </a:t>
            </a:r>
            <a:r>
              <a:rPr sz="2200" spc="-15" dirty="0">
                <a:latin typeface="Caladea"/>
                <a:cs typeface="Caladea"/>
              </a:rPr>
              <a:t>bračnim </a:t>
            </a:r>
            <a:r>
              <a:rPr sz="2200" spc="-10" dirty="0">
                <a:latin typeface="Caladea"/>
                <a:cs typeface="Caladea"/>
              </a:rPr>
              <a:t>partnerom, </a:t>
            </a:r>
            <a:r>
              <a:rPr sz="2200" spc="-15" dirty="0">
                <a:latin typeface="Caladea"/>
                <a:cs typeface="Caladea"/>
              </a:rPr>
              <a:t>koje </a:t>
            </a:r>
            <a:r>
              <a:rPr sz="2200" spc="-5" dirty="0">
                <a:latin typeface="Caladea"/>
                <a:cs typeface="Caladea"/>
              </a:rPr>
              <a:t>u  </a:t>
            </a:r>
            <a:r>
              <a:rPr sz="2200" spc="-10" dirty="0">
                <a:latin typeface="Caladea"/>
                <a:cs typeface="Caladea"/>
              </a:rPr>
              <a:t>nekim slučajevima </a:t>
            </a:r>
            <a:r>
              <a:rPr sz="2200" spc="-15" dirty="0">
                <a:latin typeface="Caladea"/>
                <a:cs typeface="Caladea"/>
              </a:rPr>
              <a:t>društvo </a:t>
            </a:r>
            <a:r>
              <a:rPr sz="2200" spc="-5" dirty="0">
                <a:latin typeface="Caladea"/>
                <a:cs typeface="Caladea"/>
              </a:rPr>
              <a:t>ne</a:t>
            </a:r>
            <a:r>
              <a:rPr sz="2200" spc="8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osuđuje;</a:t>
            </a:r>
            <a:endParaRPr sz="2200">
              <a:latin typeface="Caladea"/>
              <a:cs typeface="Caladea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adea"/>
                <a:cs typeface="Caladea"/>
              </a:rPr>
              <a:t>Prijetnje i </a:t>
            </a:r>
            <a:r>
              <a:rPr sz="2200" spc="-15" dirty="0">
                <a:latin typeface="Caladea"/>
                <a:cs typeface="Caladea"/>
              </a:rPr>
              <a:t>zastrašivanje </a:t>
            </a:r>
            <a:r>
              <a:rPr sz="2200" spc="-25" dirty="0">
                <a:latin typeface="Caladea"/>
                <a:cs typeface="Caladea"/>
              </a:rPr>
              <a:t>provode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20" dirty="0">
                <a:latin typeface="Caladea"/>
                <a:cs typeface="Caladea"/>
              </a:rPr>
              <a:t>kako  </a:t>
            </a:r>
            <a:r>
              <a:rPr sz="2200" spc="-5" dirty="0">
                <a:latin typeface="Caladea"/>
                <a:cs typeface="Caladea"/>
              </a:rPr>
              <a:t>jedan od </a:t>
            </a:r>
            <a:r>
              <a:rPr sz="2200" spc="-15" dirty="0">
                <a:latin typeface="Caladea"/>
                <a:cs typeface="Caladea"/>
              </a:rPr>
              <a:t>partnera </a:t>
            </a:r>
            <a:r>
              <a:rPr sz="2200" spc="-5" dirty="0">
                <a:latin typeface="Caladea"/>
                <a:cs typeface="Caladea"/>
              </a:rPr>
              <a:t>ne bi </a:t>
            </a:r>
            <a:r>
              <a:rPr sz="2200" spc="-10" dirty="0">
                <a:latin typeface="Caladea"/>
                <a:cs typeface="Caladea"/>
              </a:rPr>
              <a:t>napustio </a:t>
            </a:r>
            <a:r>
              <a:rPr sz="2200" spc="-15" dirty="0">
                <a:latin typeface="Caladea"/>
                <a:cs typeface="Caladea"/>
              </a:rPr>
              <a:t>bračnu  </a:t>
            </a:r>
            <a:r>
              <a:rPr sz="2200" spc="-10" dirty="0">
                <a:latin typeface="Caladea"/>
                <a:cs typeface="Caladea"/>
              </a:rPr>
              <a:t>zajednicu;</a:t>
            </a:r>
            <a:endParaRPr sz="2200">
              <a:latin typeface="Caladea"/>
              <a:cs typeface="Caladea"/>
            </a:endParaRPr>
          </a:p>
          <a:p>
            <a:pPr marL="173990" indent="-1619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10" dirty="0">
                <a:latin typeface="Caladea"/>
                <a:cs typeface="Caladea"/>
              </a:rPr>
              <a:t>Ograničeno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10" dirty="0">
                <a:latin typeface="Caladea"/>
                <a:cs typeface="Caladea"/>
              </a:rPr>
              <a:t>kretanje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0" dirty="0">
                <a:latin typeface="Caladea"/>
                <a:cs typeface="Caladea"/>
              </a:rPr>
              <a:t>nameću</a:t>
            </a:r>
            <a:r>
              <a:rPr sz="2200" spc="8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se</a:t>
            </a:r>
            <a:endParaRPr sz="2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brojne</a:t>
            </a:r>
            <a:r>
              <a:rPr sz="2200" spc="-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zabrane.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89049"/>
            <a:ext cx="5434965" cy="394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buAutoNum type="arabicPeriod" startAt="4"/>
              <a:tabLst>
                <a:tab pos="297815" algn="l"/>
              </a:tabLst>
            </a:pPr>
            <a:r>
              <a:rPr sz="2200" b="1" i="1" spc="70" dirty="0">
                <a:latin typeface="Times New Roman"/>
                <a:cs typeface="Times New Roman"/>
              </a:rPr>
              <a:t>Eksploatacija </a:t>
            </a:r>
            <a:r>
              <a:rPr sz="2200" b="1" i="1" spc="60" dirty="0">
                <a:latin typeface="Times New Roman"/>
                <a:cs typeface="Times New Roman"/>
              </a:rPr>
              <a:t>u </a:t>
            </a:r>
            <a:r>
              <a:rPr sz="2200" b="1" i="1" spc="120" dirty="0">
                <a:latin typeface="Times New Roman"/>
                <a:cs typeface="Times New Roman"/>
              </a:rPr>
              <a:t>sportu </a:t>
            </a:r>
            <a:r>
              <a:rPr sz="2200" spc="-5" dirty="0">
                <a:latin typeface="Caladea"/>
                <a:cs typeface="Caladea"/>
              </a:rPr>
              <a:t>–</a:t>
            </a:r>
            <a:r>
              <a:rPr sz="2200" spc="-33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mladi </a:t>
            </a:r>
            <a:r>
              <a:rPr sz="2200" spc="-5" dirty="0">
                <a:latin typeface="Caladea"/>
                <a:cs typeface="Caladea"/>
              </a:rPr>
              <a:t>sportaši </a:t>
            </a:r>
            <a:r>
              <a:rPr sz="2200" spc="-10" dirty="0">
                <a:latin typeface="Caladea"/>
                <a:cs typeface="Caladea"/>
              </a:rPr>
              <a:t>uz  </a:t>
            </a:r>
            <a:r>
              <a:rPr sz="2200" spc="-20" dirty="0">
                <a:latin typeface="Caladea"/>
                <a:cs typeface="Caladea"/>
              </a:rPr>
              <a:t>posredovanje </a:t>
            </a:r>
            <a:r>
              <a:rPr sz="2200" spc="-10" dirty="0">
                <a:latin typeface="Caladea"/>
                <a:cs typeface="Caladea"/>
              </a:rPr>
              <a:t>agenata </a:t>
            </a:r>
            <a:r>
              <a:rPr sz="2200" spc="-5" dirty="0">
                <a:latin typeface="Caladea"/>
                <a:cs typeface="Caladea"/>
              </a:rPr>
              <a:t>odlaze u </a:t>
            </a:r>
            <a:r>
              <a:rPr sz="2200" spc="-10" dirty="0">
                <a:latin typeface="Caladea"/>
                <a:cs typeface="Caladea"/>
              </a:rPr>
              <a:t>strane zemlje 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5" dirty="0">
                <a:latin typeface="Caladea"/>
                <a:cs typeface="Caladea"/>
              </a:rPr>
              <a:t>potrazi </a:t>
            </a:r>
            <a:r>
              <a:rPr sz="2200" spc="-5" dirty="0">
                <a:latin typeface="Caladea"/>
                <a:cs typeface="Caladea"/>
              </a:rPr>
              <a:t>za boljim</a:t>
            </a:r>
            <a:r>
              <a:rPr sz="2200" spc="30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ugovorom.</a:t>
            </a:r>
            <a:endParaRPr sz="2200">
              <a:latin typeface="Caladea"/>
              <a:cs typeface="Caladea"/>
            </a:endParaRPr>
          </a:p>
          <a:p>
            <a:pPr marL="12700" marR="19050">
              <a:lnSpc>
                <a:spcPct val="120000"/>
              </a:lnSpc>
              <a:spcBef>
                <a:spcPts val="1155"/>
              </a:spcBef>
              <a:buAutoNum type="arabicPeriod" startAt="4"/>
              <a:tabLst>
                <a:tab pos="297815" algn="l"/>
              </a:tabLst>
            </a:pPr>
            <a:r>
              <a:rPr sz="2200" b="1" i="1" spc="35" dirty="0">
                <a:latin typeface="Times New Roman"/>
                <a:cs typeface="Times New Roman"/>
              </a:rPr>
              <a:t>Djeca </a:t>
            </a:r>
            <a:r>
              <a:rPr sz="2200" b="1" i="1" spc="55" dirty="0">
                <a:latin typeface="Times New Roman"/>
                <a:cs typeface="Times New Roman"/>
              </a:rPr>
              <a:t>vojnici </a:t>
            </a:r>
            <a:r>
              <a:rPr sz="2200" spc="-5" dirty="0">
                <a:latin typeface="Caladea"/>
                <a:cs typeface="Caladea"/>
              </a:rPr>
              <a:t>– </a:t>
            </a:r>
            <a:r>
              <a:rPr sz="2200" spc="-10" dirty="0">
                <a:latin typeface="Caladea"/>
                <a:cs typeface="Caladea"/>
              </a:rPr>
              <a:t>zlouporaba </a:t>
            </a:r>
            <a:r>
              <a:rPr sz="2200" spc="-5" dirty="0">
                <a:latin typeface="Caladea"/>
                <a:cs typeface="Caladea"/>
              </a:rPr>
              <a:t>djece u </a:t>
            </a:r>
            <a:r>
              <a:rPr sz="2200" spc="-15" dirty="0">
                <a:latin typeface="Caladea"/>
                <a:cs typeface="Caladea"/>
              </a:rPr>
              <a:t>ratnim  </a:t>
            </a:r>
            <a:r>
              <a:rPr sz="2200" spc="-10" dirty="0">
                <a:latin typeface="Caladea"/>
                <a:cs typeface="Caladea"/>
              </a:rPr>
              <a:t>sukobima. </a:t>
            </a:r>
            <a:r>
              <a:rPr sz="2200" spc="-5" dirty="0">
                <a:latin typeface="Caladea"/>
                <a:cs typeface="Caladea"/>
              </a:rPr>
              <a:t>Izloženi </a:t>
            </a:r>
            <a:r>
              <a:rPr sz="2200" spc="-20" dirty="0">
                <a:latin typeface="Caladea"/>
                <a:cs typeface="Caladea"/>
              </a:rPr>
              <a:t>ranjavanju </a:t>
            </a:r>
            <a:r>
              <a:rPr sz="2200" spc="-10" dirty="0">
                <a:latin typeface="Caladea"/>
                <a:cs typeface="Caladea"/>
              </a:rPr>
              <a:t>tijekom borbe,  </a:t>
            </a:r>
            <a:r>
              <a:rPr sz="2200" spc="-5" dirty="0">
                <a:latin typeface="Caladea"/>
                <a:cs typeface="Caladea"/>
              </a:rPr>
              <a:t>ali i </a:t>
            </a:r>
            <a:r>
              <a:rPr sz="2200" spc="-10" dirty="0">
                <a:latin typeface="Caladea"/>
                <a:cs typeface="Caladea"/>
              </a:rPr>
              <a:t>kada </a:t>
            </a:r>
            <a:r>
              <a:rPr sz="2200" spc="-20" dirty="0">
                <a:latin typeface="Caladea"/>
                <a:cs typeface="Caladea"/>
              </a:rPr>
              <a:t>pokušavaju </a:t>
            </a:r>
            <a:r>
              <a:rPr sz="2200" spc="-5" dirty="0">
                <a:latin typeface="Caladea"/>
                <a:cs typeface="Caladea"/>
              </a:rPr>
              <a:t>izbjeći</a:t>
            </a:r>
            <a:r>
              <a:rPr sz="2200" spc="8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prisilno</a:t>
            </a:r>
            <a:endParaRPr sz="22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Caladea"/>
                <a:cs typeface="Caladea"/>
              </a:rPr>
              <a:t>regrutiranje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0" dirty="0">
                <a:latin typeface="Caladea"/>
                <a:cs typeface="Caladea"/>
              </a:rPr>
              <a:t>pobjeći </a:t>
            </a:r>
            <a:r>
              <a:rPr sz="2200" spc="-5" dirty="0">
                <a:latin typeface="Caladea"/>
                <a:cs typeface="Caladea"/>
              </a:rPr>
              <a:t>iz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vojske.</a:t>
            </a:r>
            <a:endParaRPr sz="2200">
              <a:latin typeface="Caladea"/>
              <a:cs typeface="Caladea"/>
            </a:endParaRPr>
          </a:p>
          <a:p>
            <a:pPr marL="297180" indent="-285115">
              <a:lnSpc>
                <a:spcPct val="100000"/>
              </a:lnSpc>
              <a:spcBef>
                <a:spcPts val="1680"/>
              </a:spcBef>
              <a:buAutoNum type="arabicPeriod" startAt="6"/>
              <a:tabLst>
                <a:tab pos="297815" algn="l"/>
              </a:tabLst>
            </a:pPr>
            <a:r>
              <a:rPr sz="2200" b="1" i="1" spc="75" dirty="0">
                <a:latin typeface="Times New Roman"/>
                <a:cs typeface="Times New Roman"/>
              </a:rPr>
              <a:t>Korištenje</a:t>
            </a:r>
            <a:r>
              <a:rPr sz="2200" b="1" i="1" spc="-45" dirty="0">
                <a:latin typeface="Times New Roman"/>
                <a:cs typeface="Times New Roman"/>
              </a:rPr>
              <a:t> </a:t>
            </a:r>
            <a:r>
              <a:rPr sz="2200" b="1" i="1" spc="80" dirty="0">
                <a:latin typeface="Times New Roman"/>
                <a:cs typeface="Times New Roman"/>
              </a:rPr>
              <a:t>djece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155" dirty="0">
                <a:latin typeface="Times New Roman"/>
                <a:cs typeface="Times New Roman"/>
              </a:rPr>
              <a:t>za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spc="105" dirty="0">
                <a:latin typeface="Times New Roman"/>
                <a:cs typeface="Times New Roman"/>
              </a:rPr>
              <a:t>raspačavanje</a:t>
            </a:r>
            <a:r>
              <a:rPr sz="2200" b="1" i="1" spc="-30" dirty="0">
                <a:latin typeface="Times New Roman"/>
                <a:cs typeface="Times New Roman"/>
              </a:rPr>
              <a:t> </a:t>
            </a:r>
            <a:r>
              <a:rPr sz="2200" b="1" i="1" spc="114" dirty="0">
                <a:latin typeface="Times New Roman"/>
                <a:cs typeface="Times New Roman"/>
              </a:rPr>
              <a:t>droge</a:t>
            </a:r>
            <a:endParaRPr sz="22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25"/>
              </a:spcBef>
              <a:buAutoNum type="arabicPeriod" startAt="6"/>
              <a:tabLst>
                <a:tab pos="297180" algn="l"/>
              </a:tabLst>
            </a:pPr>
            <a:r>
              <a:rPr sz="2200" b="1" i="1" spc="80" dirty="0">
                <a:latin typeface="Times New Roman"/>
                <a:cs typeface="Times New Roman"/>
              </a:rPr>
              <a:t>Surogat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spc="100" dirty="0">
                <a:latin typeface="Times New Roman"/>
                <a:cs typeface="Times New Roman"/>
              </a:rPr>
              <a:t>majčinstvo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1991" y="1828800"/>
            <a:ext cx="25400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1828" y="5740400"/>
            <a:ext cx="234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5" dirty="0">
                <a:latin typeface="Caladea"/>
                <a:cs typeface="Caladea"/>
              </a:rPr>
              <a:t>Jean-Patrick Di</a:t>
            </a:r>
            <a:r>
              <a:rPr sz="1200" spc="5" dirty="0">
                <a:latin typeface="Caladea"/>
                <a:cs typeface="Caladea"/>
              </a:rPr>
              <a:t> </a:t>
            </a:r>
            <a:r>
              <a:rPr sz="1200" spc="-10" dirty="0">
                <a:latin typeface="Caladea"/>
                <a:cs typeface="Caladea"/>
              </a:rPr>
              <a:t>Silvestro</a:t>
            </a:r>
            <a:r>
              <a:rPr sz="1200" spc="-10" dirty="0">
                <a:latin typeface="Times New Roman"/>
                <a:cs typeface="Times New Roman"/>
              </a:rPr>
              <a:t>/ICRC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3787140"/>
            <a:ext cx="4210812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Oblici</a:t>
            </a:r>
            <a:r>
              <a:rPr spc="-35" dirty="0"/>
              <a:t> </a:t>
            </a:r>
            <a:r>
              <a:rPr spc="-20" dirty="0"/>
              <a:t>iskorištavanja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59179"/>
            <a:ext cx="7640320" cy="214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95"/>
              </a:spcBef>
            </a:pPr>
            <a:r>
              <a:rPr sz="2200" b="1" i="1" spc="50" dirty="0">
                <a:latin typeface="Times New Roman"/>
                <a:cs typeface="Times New Roman"/>
              </a:rPr>
              <a:t>8. </a:t>
            </a:r>
            <a:r>
              <a:rPr sz="2200" b="1" i="1" spc="70" dirty="0">
                <a:latin typeface="Times New Roman"/>
                <a:cs typeface="Times New Roman"/>
              </a:rPr>
              <a:t>Eksploatacija </a:t>
            </a:r>
            <a:r>
              <a:rPr sz="2200" b="1" i="1" spc="110" dirty="0">
                <a:latin typeface="Times New Roman"/>
                <a:cs typeface="Times New Roman"/>
              </a:rPr>
              <a:t>osoba </a:t>
            </a:r>
            <a:r>
              <a:rPr sz="2200" b="1" i="1" spc="114" dirty="0">
                <a:latin typeface="Times New Roman"/>
                <a:cs typeface="Times New Roman"/>
              </a:rPr>
              <a:t>s </a:t>
            </a:r>
            <a:r>
              <a:rPr sz="2200" b="1" i="1" spc="105" dirty="0">
                <a:latin typeface="Times New Roman"/>
                <a:cs typeface="Times New Roman"/>
              </a:rPr>
              <a:t>invaliditetom </a:t>
            </a:r>
            <a:r>
              <a:rPr sz="2200" b="1" i="1" spc="150" dirty="0">
                <a:latin typeface="Times New Roman"/>
                <a:cs typeface="Times New Roman"/>
              </a:rPr>
              <a:t>za</a:t>
            </a:r>
            <a:r>
              <a:rPr sz="2200" b="1" i="1" spc="-325" dirty="0">
                <a:latin typeface="Times New Roman"/>
                <a:cs typeface="Times New Roman"/>
              </a:rPr>
              <a:t> </a:t>
            </a:r>
            <a:r>
              <a:rPr sz="2200" b="1" i="1" spc="85" dirty="0">
                <a:latin typeface="Times New Roman"/>
                <a:cs typeface="Times New Roman"/>
              </a:rPr>
              <a:t>prosjačenje</a:t>
            </a:r>
            <a:endParaRPr sz="2200">
              <a:latin typeface="Times New Roman"/>
              <a:cs typeface="Times New Roman"/>
            </a:endParaRPr>
          </a:p>
          <a:p>
            <a:pPr marL="338455" indent="-326390">
              <a:lnSpc>
                <a:spcPts val="2375"/>
              </a:lnSpc>
              <a:buChar char="–"/>
              <a:tabLst>
                <a:tab pos="338455" algn="l"/>
                <a:tab pos="339090" algn="l"/>
              </a:tabLst>
            </a:pPr>
            <a:r>
              <a:rPr sz="2200" spc="-10" dirty="0">
                <a:latin typeface="Caladea"/>
                <a:cs typeface="Caladea"/>
              </a:rPr>
              <a:t>Često </a:t>
            </a:r>
            <a:r>
              <a:rPr sz="2200" spc="-5" dirty="0">
                <a:latin typeface="Caladea"/>
                <a:cs typeface="Caladea"/>
              </a:rPr>
              <a:t>su </a:t>
            </a:r>
            <a:r>
              <a:rPr sz="2200" spc="-15" dirty="0">
                <a:latin typeface="Caladea"/>
                <a:cs typeface="Caladea"/>
              </a:rPr>
              <a:t>zavedeni </a:t>
            </a:r>
            <a:r>
              <a:rPr sz="2200" spc="-5" dirty="0">
                <a:latin typeface="Caladea"/>
                <a:cs typeface="Caladea"/>
              </a:rPr>
              <a:t>obećanjima </a:t>
            </a:r>
            <a:r>
              <a:rPr sz="2200" dirty="0">
                <a:latin typeface="Caladea"/>
                <a:cs typeface="Caladea"/>
              </a:rPr>
              <a:t>da </a:t>
            </a:r>
            <a:r>
              <a:rPr sz="2200" spc="-5" dirty="0">
                <a:latin typeface="Caladea"/>
                <a:cs typeface="Caladea"/>
              </a:rPr>
              <a:t>će biti </a:t>
            </a:r>
            <a:r>
              <a:rPr sz="2200" spc="-10" dirty="0">
                <a:latin typeface="Caladea"/>
                <a:cs typeface="Caladea"/>
              </a:rPr>
              <a:t>operirane</a:t>
            </a:r>
            <a:r>
              <a:rPr sz="2200" spc="229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radi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adea"/>
                <a:cs typeface="Caladea"/>
              </a:rPr>
              <a:t>otklanjanja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invaliditeta.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Char char="–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Radno </a:t>
            </a:r>
            <a:r>
              <a:rPr sz="2200" spc="-5" dirty="0">
                <a:latin typeface="Caladea"/>
                <a:cs typeface="Caladea"/>
              </a:rPr>
              <a:t>vrijeme </a:t>
            </a:r>
            <a:r>
              <a:rPr sz="2200" dirty="0">
                <a:latin typeface="Caladea"/>
                <a:cs typeface="Caladea"/>
              </a:rPr>
              <a:t>djece </a:t>
            </a:r>
            <a:r>
              <a:rPr sz="2200" spc="-10" dirty="0">
                <a:latin typeface="Caladea"/>
                <a:cs typeface="Caladea"/>
              </a:rPr>
              <a:t>kreće </a:t>
            </a:r>
            <a:r>
              <a:rPr sz="2200" spc="-5" dirty="0">
                <a:latin typeface="Caladea"/>
                <a:cs typeface="Caladea"/>
              </a:rPr>
              <a:t>se od </a:t>
            </a:r>
            <a:r>
              <a:rPr sz="2200" spc="-10" dirty="0">
                <a:latin typeface="Caladea"/>
                <a:cs typeface="Caladea"/>
              </a:rPr>
              <a:t>10 </a:t>
            </a:r>
            <a:r>
              <a:rPr sz="2200" spc="-5" dirty="0">
                <a:latin typeface="Caladea"/>
                <a:cs typeface="Caladea"/>
              </a:rPr>
              <a:t>do 20 sati</a:t>
            </a:r>
            <a:r>
              <a:rPr sz="2200" spc="10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dnevno.</a:t>
            </a:r>
            <a:endParaRPr sz="2200">
              <a:latin typeface="Caladea"/>
              <a:cs typeface="Caladea"/>
            </a:endParaRPr>
          </a:p>
          <a:p>
            <a:pPr marL="355600" marR="5080" indent="-281305">
              <a:lnSpc>
                <a:spcPts val="2110"/>
              </a:lnSpc>
              <a:spcBef>
                <a:spcPts val="1475"/>
              </a:spcBef>
              <a:tabLst>
                <a:tab pos="399415" algn="l"/>
              </a:tabLst>
            </a:pPr>
            <a:r>
              <a:rPr sz="2200" spc="-5" dirty="0">
                <a:latin typeface="Caladea"/>
                <a:cs typeface="Caladea"/>
              </a:rPr>
              <a:t>–		</a:t>
            </a:r>
            <a:r>
              <a:rPr sz="2200" spc="-10" dirty="0">
                <a:latin typeface="Caladea"/>
                <a:cs typeface="Caladea"/>
              </a:rPr>
              <a:t>Posebno </a:t>
            </a:r>
            <a:r>
              <a:rPr sz="2200" spc="-20" dirty="0">
                <a:latin typeface="Caladea"/>
                <a:cs typeface="Caladea"/>
              </a:rPr>
              <a:t>ranjivu </a:t>
            </a:r>
            <a:r>
              <a:rPr sz="2200" spc="-10" dirty="0">
                <a:latin typeface="Caladea"/>
                <a:cs typeface="Caladea"/>
              </a:rPr>
              <a:t>skupinu </a:t>
            </a:r>
            <a:r>
              <a:rPr sz="2200" spc="-5" dirty="0">
                <a:latin typeface="Caladea"/>
                <a:cs typeface="Caladea"/>
              </a:rPr>
              <a:t>čine </a:t>
            </a:r>
            <a:r>
              <a:rPr sz="2200" spc="-10" dirty="0">
                <a:latin typeface="Caladea"/>
                <a:cs typeface="Caladea"/>
              </a:rPr>
              <a:t>neregistrirana </a:t>
            </a:r>
            <a:r>
              <a:rPr sz="2200" spc="-5" dirty="0">
                <a:latin typeface="Caladea"/>
                <a:cs typeface="Caladea"/>
              </a:rPr>
              <a:t>djeca, </a:t>
            </a:r>
            <a:r>
              <a:rPr sz="2200" spc="-20" dirty="0">
                <a:latin typeface="Caladea"/>
                <a:cs typeface="Caladea"/>
              </a:rPr>
              <a:t>nevidljiva  </a:t>
            </a:r>
            <a:r>
              <a:rPr sz="2200" spc="-5" dirty="0">
                <a:latin typeface="Caladea"/>
                <a:cs typeface="Caladea"/>
              </a:rPr>
              <a:t>za </a:t>
            </a:r>
            <a:r>
              <a:rPr sz="2200" spc="-10" dirty="0">
                <a:latin typeface="Caladea"/>
                <a:cs typeface="Caladea"/>
              </a:rPr>
              <a:t>društvo, bez </a:t>
            </a:r>
            <a:r>
              <a:rPr sz="2200" spc="-35" dirty="0">
                <a:latin typeface="Caladea"/>
                <a:cs typeface="Caladea"/>
              </a:rPr>
              <a:t>prava </a:t>
            </a:r>
            <a:r>
              <a:rPr sz="2200" spc="-5" dirty="0">
                <a:latin typeface="Caladea"/>
                <a:cs typeface="Caladea"/>
              </a:rPr>
              <a:t>na </a:t>
            </a:r>
            <a:r>
              <a:rPr sz="2200" spc="-10" dirty="0">
                <a:latin typeface="Caladea"/>
                <a:cs typeface="Caladea"/>
              </a:rPr>
              <a:t>zakonsku</a:t>
            </a:r>
            <a:r>
              <a:rPr sz="2200" spc="9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zaštitu.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5028" y="5920536"/>
            <a:ext cx="147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5" dirty="0">
                <a:latin typeface="Caladea"/>
                <a:cs typeface="Caladea"/>
              </a:rPr>
              <a:t>Igor</a:t>
            </a:r>
            <a:r>
              <a:rPr sz="1200" spc="-30" dirty="0">
                <a:latin typeface="Caladea"/>
                <a:cs typeface="Caladea"/>
              </a:rPr>
              <a:t> </a:t>
            </a:r>
            <a:r>
              <a:rPr sz="1200" spc="-5" dirty="0">
                <a:latin typeface="Caladea"/>
                <a:cs typeface="Caladea"/>
              </a:rPr>
              <a:t>Nobilo/HCK</a:t>
            </a:r>
            <a:endParaRPr sz="1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133" y="272541"/>
            <a:ext cx="395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Mehanizmi</a:t>
            </a:r>
            <a:r>
              <a:rPr spc="-35" dirty="0"/>
              <a:t> </a:t>
            </a:r>
            <a:r>
              <a:rPr spc="-15" dirty="0"/>
              <a:t>kontrole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58569"/>
            <a:ext cx="3773170" cy="33788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“Dužničko</a:t>
            </a:r>
            <a:r>
              <a:rPr sz="2200" spc="-5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ropstvo”</a:t>
            </a:r>
            <a:endParaRPr sz="2200">
              <a:latin typeface="Caladea"/>
              <a:cs typeface="Caladea"/>
            </a:endParaRPr>
          </a:p>
          <a:p>
            <a:pPr marL="355600" marR="1143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Izolacija- oduzimanje  identifikacijskih i / ili </a:t>
            </a:r>
            <a:r>
              <a:rPr sz="2200" spc="-10" dirty="0">
                <a:latin typeface="Caladea"/>
                <a:cs typeface="Caladea"/>
              </a:rPr>
              <a:t>putnih  dokumenata;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Socijalna</a:t>
            </a:r>
            <a:r>
              <a:rPr sz="2200" spc="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izolacija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Primjena </a:t>
            </a:r>
            <a:r>
              <a:rPr sz="2200" spc="-10" dirty="0">
                <a:latin typeface="Caladea"/>
                <a:cs typeface="Caladea"/>
              </a:rPr>
              <a:t>psihičkog </a:t>
            </a:r>
            <a:r>
              <a:rPr sz="2200" spc="-5" dirty="0">
                <a:latin typeface="Caladea"/>
                <a:cs typeface="Caladea"/>
              </a:rPr>
              <a:t>i</a:t>
            </a:r>
            <a:r>
              <a:rPr sz="2200" spc="2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fizičkog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Caladea"/>
                <a:cs typeface="Caladea"/>
              </a:rPr>
              <a:t>nasilja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Prijetnja</a:t>
            </a:r>
            <a:r>
              <a:rPr sz="2200" spc="2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fizičkom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integritetu </a:t>
            </a:r>
            <a:r>
              <a:rPr sz="2200" spc="-5" dirty="0">
                <a:latin typeface="Caladea"/>
                <a:cs typeface="Caladea"/>
              </a:rPr>
              <a:t>žrtvine</a:t>
            </a:r>
            <a:r>
              <a:rPr sz="2200" spc="7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obitelji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4209" y="5740400"/>
            <a:ext cx="158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D2029"/>
                </a:solidFill>
                <a:latin typeface="Carlito"/>
                <a:cs typeface="Carlito"/>
              </a:rPr>
              <a:t>Foto: </a:t>
            </a:r>
            <a:r>
              <a:rPr sz="1200" spc="-10" dirty="0">
                <a:latin typeface="Caladea"/>
                <a:cs typeface="Caladea"/>
              </a:rPr>
              <a:t>Aleksandra</a:t>
            </a:r>
            <a:r>
              <a:rPr sz="1200" dirty="0">
                <a:latin typeface="Caladea"/>
                <a:cs typeface="Caladea"/>
              </a:rPr>
              <a:t> </a:t>
            </a:r>
            <a:r>
              <a:rPr sz="1200" spc="-10" dirty="0">
                <a:latin typeface="Caladea"/>
                <a:cs typeface="Caladea"/>
              </a:rPr>
              <a:t>Đorđić</a:t>
            </a:r>
            <a:endParaRPr sz="1200">
              <a:latin typeface="Caladea"/>
              <a:cs typeface="Calad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1447800"/>
            <a:ext cx="3054096" cy="427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5890" y="2006930"/>
            <a:ext cx="67322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Odgovor </a:t>
            </a:r>
            <a:r>
              <a:rPr sz="4400" spc="-20" dirty="0"/>
              <a:t>Hrvatskog</a:t>
            </a:r>
            <a:r>
              <a:rPr sz="4400" spc="-30" dirty="0"/>
              <a:t> </a:t>
            </a:r>
            <a:r>
              <a:rPr sz="4400" spc="-15" dirty="0"/>
              <a:t>Crvenog</a:t>
            </a:r>
            <a:endParaRPr sz="4400"/>
          </a:p>
          <a:p>
            <a:pPr marR="73660" algn="r">
              <a:lnSpc>
                <a:spcPct val="100000"/>
              </a:lnSpc>
            </a:pPr>
            <a:r>
              <a:rPr sz="4400" spc="-5" dirty="0"/>
              <a:t>križa </a:t>
            </a:r>
            <a:r>
              <a:rPr sz="4400" spc="5" dirty="0"/>
              <a:t>na </a:t>
            </a:r>
            <a:r>
              <a:rPr sz="4400" spc="-25" dirty="0"/>
              <a:t>trgovanje</a:t>
            </a:r>
            <a:r>
              <a:rPr sz="4400" spc="-75" dirty="0"/>
              <a:t> </a:t>
            </a:r>
            <a:r>
              <a:rPr sz="4400" dirty="0"/>
              <a:t>ljudima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537" y="0"/>
            <a:ext cx="82619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Društveni </a:t>
            </a:r>
            <a:r>
              <a:rPr spc="-5" dirty="0"/>
              <a:t>čimbenici </a:t>
            </a:r>
            <a:r>
              <a:rPr spc="-20" dirty="0"/>
              <a:t>koji </a:t>
            </a:r>
            <a:r>
              <a:rPr spc="-10" dirty="0"/>
              <a:t>pogoduju</a:t>
            </a:r>
            <a:r>
              <a:rPr spc="40" dirty="0"/>
              <a:t> </a:t>
            </a:r>
            <a:r>
              <a:rPr spc="-25" dirty="0"/>
              <a:t>razvoju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trgovanja</a:t>
            </a:r>
            <a:r>
              <a:rPr spc="-10" dirty="0"/>
              <a:t> </a:t>
            </a:r>
            <a:r>
              <a:rPr spc="-5" dirty="0"/>
              <a:t>ljudima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235"/>
            <a:ext cx="775525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794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Zbog </a:t>
            </a:r>
            <a:r>
              <a:rPr sz="2200" b="1" spc="-20" dirty="0">
                <a:latin typeface="Caladea"/>
                <a:cs typeface="Caladea"/>
              </a:rPr>
              <a:t>teške </a:t>
            </a:r>
            <a:r>
              <a:rPr sz="2200" b="1" spc="-15" dirty="0">
                <a:latin typeface="Caladea"/>
                <a:cs typeface="Caladea"/>
              </a:rPr>
              <a:t>gospodarske </a:t>
            </a:r>
            <a:r>
              <a:rPr sz="2200" b="1" spc="-5" dirty="0">
                <a:latin typeface="Caladea"/>
                <a:cs typeface="Caladea"/>
              </a:rPr>
              <a:t>situacije i </a:t>
            </a:r>
            <a:r>
              <a:rPr sz="2200" b="1" spc="-15" dirty="0">
                <a:latin typeface="Caladea"/>
                <a:cs typeface="Caladea"/>
              </a:rPr>
              <a:t>siromaštva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b="1" i="1" spc="125" dirty="0">
                <a:latin typeface="Times New Roman"/>
                <a:cs typeface="Times New Roman"/>
              </a:rPr>
              <a:t>zemljama  </a:t>
            </a:r>
            <a:r>
              <a:rPr sz="2200" b="1" i="1" spc="80" dirty="0">
                <a:latin typeface="Times New Roman"/>
                <a:cs typeface="Times New Roman"/>
              </a:rPr>
              <a:t>porijekla</a:t>
            </a:r>
            <a:r>
              <a:rPr sz="2200" spc="80" dirty="0">
                <a:latin typeface="Caladea"/>
                <a:cs typeface="Caladea"/>
              </a:rPr>
              <a:t>, </a:t>
            </a:r>
            <a:r>
              <a:rPr sz="2200" spc="-10" dirty="0">
                <a:latin typeface="Caladea"/>
                <a:cs typeface="Caladea"/>
              </a:rPr>
              <a:t>postoji </a:t>
            </a:r>
            <a:r>
              <a:rPr sz="2200" spc="-5" dirty="0">
                <a:latin typeface="Caladea"/>
                <a:cs typeface="Caladea"/>
              </a:rPr>
              <a:t>stalna </a:t>
            </a:r>
            <a:r>
              <a:rPr sz="2200" spc="-10" dirty="0">
                <a:latin typeface="Caladea"/>
                <a:cs typeface="Caladea"/>
              </a:rPr>
              <a:t>mogućnost </a:t>
            </a:r>
            <a:r>
              <a:rPr sz="2200" spc="-20" dirty="0">
                <a:latin typeface="Caladea"/>
                <a:cs typeface="Caladea"/>
              </a:rPr>
              <a:t>vrbovanja</a:t>
            </a:r>
            <a:r>
              <a:rPr sz="2200" spc="50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žrtava;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adea"/>
                <a:cs typeface="Caladea"/>
              </a:rPr>
              <a:t>Stalna </a:t>
            </a:r>
            <a:r>
              <a:rPr sz="2200" b="1" spc="-15" dirty="0">
                <a:latin typeface="Caladea"/>
                <a:cs typeface="Caladea"/>
              </a:rPr>
              <a:t>potražnja </a:t>
            </a:r>
            <a:r>
              <a:rPr sz="2200" b="1" spc="-5" dirty="0">
                <a:latin typeface="Caladea"/>
                <a:cs typeface="Caladea"/>
              </a:rPr>
              <a:t>za jeftinom </a:t>
            </a:r>
            <a:r>
              <a:rPr sz="2200" b="1" spc="-15" dirty="0">
                <a:latin typeface="Caladea"/>
                <a:cs typeface="Caladea"/>
              </a:rPr>
              <a:t>radnom </a:t>
            </a:r>
            <a:r>
              <a:rPr sz="2200" b="1" spc="-5" dirty="0">
                <a:latin typeface="Caladea"/>
                <a:cs typeface="Caladea"/>
              </a:rPr>
              <a:t>snagom</a:t>
            </a:r>
            <a:r>
              <a:rPr sz="2200" spc="-5" dirty="0">
                <a:latin typeface="Caladea"/>
                <a:cs typeface="Caladea"/>
              </a:rPr>
              <a:t>, a </a:t>
            </a:r>
            <a:r>
              <a:rPr sz="2200" spc="-10" dirty="0">
                <a:latin typeface="Caladea"/>
                <a:cs typeface="Caladea"/>
              </a:rPr>
              <a:t>posebno</a:t>
            </a:r>
            <a:r>
              <a:rPr sz="2200" spc="13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za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Caladea"/>
                <a:cs typeface="Caladea"/>
              </a:rPr>
              <a:t>osobama </a:t>
            </a:r>
            <a:r>
              <a:rPr sz="2200" spc="-15" dirty="0">
                <a:latin typeface="Caladea"/>
                <a:cs typeface="Caladea"/>
              </a:rPr>
              <a:t>koje </a:t>
            </a:r>
            <a:r>
              <a:rPr sz="2200" spc="-5" dirty="0">
                <a:latin typeface="Caladea"/>
                <a:cs typeface="Caladea"/>
              </a:rPr>
              <a:t>bi se </a:t>
            </a:r>
            <a:r>
              <a:rPr sz="2200" spc="-15" dirty="0">
                <a:latin typeface="Caladea"/>
                <a:cs typeface="Caladea"/>
              </a:rPr>
              <a:t>angažirale </a:t>
            </a:r>
            <a:r>
              <a:rPr sz="2200" spc="-5" dirty="0">
                <a:latin typeface="Caladea"/>
                <a:cs typeface="Caladea"/>
              </a:rPr>
              <a:t>u seksualnoj industriji –</a:t>
            </a:r>
            <a:r>
              <a:rPr sz="2200" spc="16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u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b="1" i="1" spc="125" dirty="0">
                <a:latin typeface="Times New Roman"/>
                <a:cs typeface="Times New Roman"/>
              </a:rPr>
              <a:t>zemljama</a:t>
            </a:r>
            <a:r>
              <a:rPr sz="2200" b="1" i="1" spc="-75" dirty="0">
                <a:latin typeface="Times New Roman"/>
                <a:cs typeface="Times New Roman"/>
              </a:rPr>
              <a:t> </a:t>
            </a:r>
            <a:r>
              <a:rPr sz="2200" b="1" i="1" spc="114" dirty="0">
                <a:latin typeface="Times New Roman"/>
                <a:cs typeface="Times New Roman"/>
              </a:rPr>
              <a:t>odredišta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1193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adea"/>
                <a:cs typeface="Caladea"/>
              </a:rPr>
              <a:t>Mreža organiziranog </a:t>
            </a:r>
            <a:r>
              <a:rPr sz="2200" b="1" spc="-10" dirty="0">
                <a:latin typeface="Caladea"/>
                <a:cs typeface="Caladea"/>
              </a:rPr>
              <a:t>kriminala </a:t>
            </a:r>
            <a:r>
              <a:rPr sz="2200" spc="-10" dirty="0">
                <a:latin typeface="Caladea"/>
                <a:cs typeface="Caladea"/>
              </a:rPr>
              <a:t>preuzela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15" dirty="0">
                <a:latin typeface="Caladea"/>
                <a:cs typeface="Caladea"/>
              </a:rPr>
              <a:t>kontrolu </a:t>
            </a:r>
            <a:r>
              <a:rPr sz="2200" spc="-10" dirty="0">
                <a:latin typeface="Caladea"/>
                <a:cs typeface="Caladea"/>
              </a:rPr>
              <a:t>tržišta  ponude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potražnje </a:t>
            </a:r>
            <a:r>
              <a:rPr sz="2200" spc="-5" dirty="0">
                <a:latin typeface="Caladea"/>
                <a:cs typeface="Caladea"/>
              </a:rPr>
              <a:t>u cilju </a:t>
            </a:r>
            <a:r>
              <a:rPr sz="2200" spc="-20" dirty="0">
                <a:latin typeface="Caladea"/>
                <a:cs typeface="Caladea"/>
              </a:rPr>
              <a:t>ostvarivanja </a:t>
            </a:r>
            <a:r>
              <a:rPr sz="2200" spc="-10" dirty="0">
                <a:latin typeface="Caladea"/>
                <a:cs typeface="Caladea"/>
              </a:rPr>
              <a:t>velikih</a:t>
            </a:r>
            <a:r>
              <a:rPr sz="2200" spc="17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zarada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349" y="507238"/>
            <a:ext cx="8223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adea"/>
                <a:cs typeface="Caladea"/>
              </a:rPr>
              <a:t>Uzroci </a:t>
            </a:r>
            <a:r>
              <a:rPr sz="1800" b="1" spc="-15" dirty="0">
                <a:latin typeface="Caladea"/>
                <a:cs typeface="Caladea"/>
              </a:rPr>
              <a:t>trgovanja </a:t>
            </a:r>
            <a:r>
              <a:rPr sz="1800" b="1" spc="-5" dirty="0">
                <a:latin typeface="Caladea"/>
                <a:cs typeface="Caladea"/>
              </a:rPr>
              <a:t>ljudima: Društveni čimbenici </a:t>
            </a:r>
            <a:r>
              <a:rPr sz="1800" b="1" spc="-15" dirty="0">
                <a:latin typeface="Caladea"/>
                <a:cs typeface="Caladea"/>
              </a:rPr>
              <a:t>koji </a:t>
            </a:r>
            <a:r>
              <a:rPr sz="1800" b="1" spc="-5" dirty="0">
                <a:latin typeface="Caladea"/>
                <a:cs typeface="Caladea"/>
              </a:rPr>
              <a:t>pogoduju </a:t>
            </a:r>
            <a:r>
              <a:rPr sz="1800" b="1" spc="-20" dirty="0">
                <a:latin typeface="Caladea"/>
                <a:cs typeface="Caladea"/>
              </a:rPr>
              <a:t>razvoju</a:t>
            </a:r>
            <a:r>
              <a:rPr sz="1800" b="1" spc="110" dirty="0">
                <a:latin typeface="Caladea"/>
                <a:cs typeface="Caladea"/>
              </a:rPr>
              <a:t> </a:t>
            </a:r>
            <a:r>
              <a:rPr sz="1800" b="1" spc="-15" dirty="0">
                <a:latin typeface="Caladea"/>
                <a:cs typeface="Caladea"/>
              </a:rPr>
              <a:t>trgovanja</a:t>
            </a:r>
            <a:endParaRPr sz="1800">
              <a:latin typeface="Caladea"/>
              <a:cs typeface="Calade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adea"/>
                <a:cs typeface="Caladea"/>
              </a:rPr>
              <a:t>ljudima</a:t>
            </a:r>
            <a:endParaRPr sz="1800">
              <a:latin typeface="Caladea"/>
              <a:cs typeface="Calade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9513" y="1519237"/>
            <a:ext cx="3745229" cy="1317625"/>
            <a:chOff x="679513" y="1519237"/>
            <a:chExt cx="3745229" cy="1317625"/>
          </a:xfrm>
        </p:grpSpPr>
        <p:sp>
          <p:nvSpPr>
            <p:cNvPr id="6" name="object 6"/>
            <p:cNvSpPr/>
            <p:nvPr/>
          </p:nvSpPr>
          <p:spPr>
            <a:xfrm>
              <a:off x="684276" y="1524000"/>
              <a:ext cx="3735704" cy="1308100"/>
            </a:xfrm>
            <a:custGeom>
              <a:avLst/>
              <a:gdLst/>
              <a:ahLst/>
              <a:cxnLst/>
              <a:rect l="l" t="t" r="r" b="b"/>
              <a:pathLst>
                <a:path w="3735704" h="1308100">
                  <a:moveTo>
                    <a:pt x="3517391" y="0"/>
                  </a:moveTo>
                  <a:lnTo>
                    <a:pt x="217932" y="0"/>
                  </a:ln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2"/>
                  </a:lnTo>
                  <a:lnTo>
                    <a:pt x="0" y="1089660"/>
                  </a:lnTo>
                  <a:lnTo>
                    <a:pt x="5755" y="1139640"/>
                  </a:lnTo>
                  <a:lnTo>
                    <a:pt x="22151" y="1185516"/>
                  </a:lnTo>
                  <a:lnTo>
                    <a:pt x="47878" y="1225980"/>
                  </a:lnTo>
                  <a:lnTo>
                    <a:pt x="81627" y="1259725"/>
                  </a:lnTo>
                  <a:lnTo>
                    <a:pt x="122092" y="1285447"/>
                  </a:lnTo>
                  <a:lnTo>
                    <a:pt x="167963" y="1301838"/>
                  </a:lnTo>
                  <a:lnTo>
                    <a:pt x="217932" y="1307591"/>
                  </a:lnTo>
                  <a:lnTo>
                    <a:pt x="3517391" y="1307591"/>
                  </a:lnTo>
                  <a:lnTo>
                    <a:pt x="3567372" y="1301838"/>
                  </a:lnTo>
                  <a:lnTo>
                    <a:pt x="3613248" y="1285447"/>
                  </a:lnTo>
                  <a:lnTo>
                    <a:pt x="3653712" y="1259725"/>
                  </a:lnTo>
                  <a:lnTo>
                    <a:pt x="3687457" y="1225980"/>
                  </a:lnTo>
                  <a:lnTo>
                    <a:pt x="3713179" y="1185516"/>
                  </a:lnTo>
                  <a:lnTo>
                    <a:pt x="3729570" y="1139640"/>
                  </a:lnTo>
                  <a:lnTo>
                    <a:pt x="3735324" y="1089660"/>
                  </a:lnTo>
                  <a:lnTo>
                    <a:pt x="3735324" y="217932"/>
                  </a:lnTo>
                  <a:lnTo>
                    <a:pt x="3729570" y="167951"/>
                  </a:lnTo>
                  <a:lnTo>
                    <a:pt x="3713179" y="122075"/>
                  </a:lnTo>
                  <a:lnTo>
                    <a:pt x="3687457" y="81611"/>
                  </a:lnTo>
                  <a:lnTo>
                    <a:pt x="3653712" y="47866"/>
                  </a:lnTo>
                  <a:lnTo>
                    <a:pt x="3613248" y="22144"/>
                  </a:lnTo>
                  <a:lnTo>
                    <a:pt x="3567372" y="5753"/>
                  </a:lnTo>
                  <a:lnTo>
                    <a:pt x="3517391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4276" y="1524000"/>
              <a:ext cx="3735704" cy="1308100"/>
            </a:xfrm>
            <a:custGeom>
              <a:avLst/>
              <a:gdLst/>
              <a:ahLst/>
              <a:cxnLst/>
              <a:rect l="l" t="t" r="r" b="b"/>
              <a:pathLst>
                <a:path w="3735704" h="1308100">
                  <a:moveTo>
                    <a:pt x="0" y="217932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3517391" y="0"/>
                  </a:lnTo>
                  <a:lnTo>
                    <a:pt x="3567372" y="5753"/>
                  </a:lnTo>
                  <a:lnTo>
                    <a:pt x="3613248" y="22144"/>
                  </a:lnTo>
                  <a:lnTo>
                    <a:pt x="3653712" y="47866"/>
                  </a:lnTo>
                  <a:lnTo>
                    <a:pt x="3687457" y="81611"/>
                  </a:lnTo>
                  <a:lnTo>
                    <a:pt x="3713179" y="122075"/>
                  </a:lnTo>
                  <a:lnTo>
                    <a:pt x="3729570" y="167951"/>
                  </a:lnTo>
                  <a:lnTo>
                    <a:pt x="3735324" y="217932"/>
                  </a:lnTo>
                  <a:lnTo>
                    <a:pt x="3735324" y="1089660"/>
                  </a:lnTo>
                  <a:lnTo>
                    <a:pt x="3729570" y="1139640"/>
                  </a:lnTo>
                  <a:lnTo>
                    <a:pt x="3713179" y="1185516"/>
                  </a:lnTo>
                  <a:lnTo>
                    <a:pt x="3687457" y="1225980"/>
                  </a:lnTo>
                  <a:lnTo>
                    <a:pt x="3653712" y="1259725"/>
                  </a:lnTo>
                  <a:lnTo>
                    <a:pt x="3613248" y="1285447"/>
                  </a:lnTo>
                  <a:lnTo>
                    <a:pt x="3567372" y="1301838"/>
                  </a:lnTo>
                  <a:lnTo>
                    <a:pt x="3517391" y="1307591"/>
                  </a:lnTo>
                  <a:lnTo>
                    <a:pt x="217932" y="1307591"/>
                  </a:lnTo>
                  <a:lnTo>
                    <a:pt x="167963" y="1301838"/>
                  </a:lnTo>
                  <a:lnTo>
                    <a:pt x="122092" y="1285447"/>
                  </a:lnTo>
                  <a:lnTo>
                    <a:pt x="81627" y="1259725"/>
                  </a:lnTo>
                  <a:lnTo>
                    <a:pt x="47878" y="1225980"/>
                  </a:lnTo>
                  <a:lnTo>
                    <a:pt x="22151" y="1185516"/>
                  </a:lnTo>
                  <a:lnTo>
                    <a:pt x="5755" y="1139640"/>
                  </a:lnTo>
                  <a:lnTo>
                    <a:pt x="0" y="1089660"/>
                  </a:lnTo>
                  <a:lnTo>
                    <a:pt x="0" y="217932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9591" y="1526870"/>
            <a:ext cx="337248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35" dirty="0">
                <a:latin typeface="Times New Roman"/>
                <a:cs typeface="Times New Roman"/>
              </a:rPr>
              <a:t>“Push” </a:t>
            </a:r>
            <a:r>
              <a:rPr sz="2000" b="1" i="1" spc="70" dirty="0">
                <a:latin typeface="Times New Roman"/>
                <a:cs typeface="Times New Roman"/>
              </a:rPr>
              <a:t>čimbenici </a:t>
            </a:r>
            <a:r>
              <a:rPr sz="2400" i="1" dirty="0">
                <a:latin typeface="Caladea"/>
                <a:cs typeface="Caladea"/>
              </a:rPr>
              <a:t>-</a:t>
            </a:r>
            <a:r>
              <a:rPr sz="2400" i="1" spc="-160" dirty="0">
                <a:latin typeface="Caladea"/>
                <a:cs typeface="Caladea"/>
              </a:rPr>
              <a:t> </a:t>
            </a:r>
            <a:r>
              <a:rPr sz="1800" dirty="0">
                <a:latin typeface="Caladea"/>
                <a:cs typeface="Caladea"/>
              </a:rPr>
              <a:t>osobni</a:t>
            </a:r>
            <a:endParaRPr sz="1800">
              <a:latin typeface="Caladea"/>
              <a:cs typeface="Calade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ladea"/>
                <a:cs typeface="Caladea"/>
              </a:rPr>
              <a:t>čimbenici </a:t>
            </a:r>
            <a:r>
              <a:rPr sz="1800" spc="-5" dirty="0">
                <a:latin typeface="Caladea"/>
                <a:cs typeface="Caladea"/>
              </a:rPr>
              <a:t>i </a:t>
            </a:r>
            <a:r>
              <a:rPr sz="1800" spc="-10" dirty="0">
                <a:latin typeface="Caladea"/>
                <a:cs typeface="Caladea"/>
              </a:rPr>
              <a:t>uvjeti </a:t>
            </a:r>
            <a:r>
              <a:rPr sz="1800" spc="-15" dirty="0">
                <a:latin typeface="Caladea"/>
                <a:cs typeface="Caladea"/>
              </a:rPr>
              <a:t>života </a:t>
            </a:r>
            <a:r>
              <a:rPr sz="1800" dirty="0">
                <a:latin typeface="Caladea"/>
                <a:cs typeface="Caladea"/>
              </a:rPr>
              <a:t>zbog</a:t>
            </a:r>
            <a:r>
              <a:rPr sz="1800" spc="-55" dirty="0">
                <a:latin typeface="Caladea"/>
                <a:cs typeface="Caladea"/>
              </a:rPr>
              <a:t> </a:t>
            </a:r>
            <a:r>
              <a:rPr sz="1800" spc="-10" dirty="0">
                <a:latin typeface="Caladea"/>
                <a:cs typeface="Caladea"/>
              </a:rPr>
              <a:t>kojih  </a:t>
            </a:r>
            <a:r>
              <a:rPr sz="1800" spc="-5" dirty="0">
                <a:latin typeface="Caladea"/>
                <a:cs typeface="Caladea"/>
              </a:rPr>
              <a:t>osoba želi napustiti </a:t>
            </a:r>
            <a:r>
              <a:rPr sz="1800" spc="-10" dirty="0">
                <a:latin typeface="Caladea"/>
                <a:cs typeface="Caladea"/>
              </a:rPr>
              <a:t>državu  </a:t>
            </a:r>
            <a:r>
              <a:rPr sz="1800" spc="-5" dirty="0">
                <a:latin typeface="Caladea"/>
                <a:cs typeface="Caladea"/>
              </a:rPr>
              <a:t>podrijetla. </a:t>
            </a:r>
            <a:r>
              <a:rPr sz="1800" spc="-75" dirty="0">
                <a:latin typeface="Caladea"/>
                <a:cs typeface="Caladea"/>
              </a:rPr>
              <a:t>To</a:t>
            </a:r>
            <a:r>
              <a:rPr sz="1800" spc="-15" dirty="0">
                <a:latin typeface="Caladea"/>
                <a:cs typeface="Caladea"/>
              </a:rPr>
              <a:t> </a:t>
            </a:r>
            <a:r>
              <a:rPr sz="1800" spc="-10" dirty="0">
                <a:latin typeface="Caladea"/>
                <a:cs typeface="Caladea"/>
              </a:rPr>
              <a:t>su:</a:t>
            </a:r>
            <a:endParaRPr sz="1800">
              <a:latin typeface="Caladea"/>
              <a:cs typeface="Calade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3437" y="1519237"/>
            <a:ext cx="3749675" cy="1318895"/>
            <a:chOff x="4643437" y="1519237"/>
            <a:chExt cx="3749675" cy="1318895"/>
          </a:xfrm>
        </p:grpSpPr>
        <p:sp>
          <p:nvSpPr>
            <p:cNvPr id="10" name="object 10"/>
            <p:cNvSpPr/>
            <p:nvPr/>
          </p:nvSpPr>
          <p:spPr>
            <a:xfrm>
              <a:off x="4648200" y="1524000"/>
              <a:ext cx="3740150" cy="1309370"/>
            </a:xfrm>
            <a:custGeom>
              <a:avLst/>
              <a:gdLst/>
              <a:ahLst/>
              <a:cxnLst/>
              <a:rect l="l" t="t" r="r" b="b"/>
              <a:pathLst>
                <a:path w="3740150" h="1309370">
                  <a:moveTo>
                    <a:pt x="3521709" y="0"/>
                  </a:moveTo>
                  <a:lnTo>
                    <a:pt x="218186" y="0"/>
                  </a:lnTo>
                  <a:lnTo>
                    <a:pt x="168150" y="5761"/>
                  </a:lnTo>
                  <a:lnTo>
                    <a:pt x="122223" y="22172"/>
                  </a:lnTo>
                  <a:lnTo>
                    <a:pt x="81712" y="47926"/>
                  </a:lnTo>
                  <a:lnTo>
                    <a:pt x="47926" y="81712"/>
                  </a:lnTo>
                  <a:lnTo>
                    <a:pt x="22172" y="122223"/>
                  </a:lnTo>
                  <a:lnTo>
                    <a:pt x="5761" y="168150"/>
                  </a:lnTo>
                  <a:lnTo>
                    <a:pt x="0" y="218186"/>
                  </a:lnTo>
                  <a:lnTo>
                    <a:pt x="0" y="1090929"/>
                  </a:lnTo>
                  <a:lnTo>
                    <a:pt x="5761" y="1140965"/>
                  </a:lnTo>
                  <a:lnTo>
                    <a:pt x="22172" y="1186892"/>
                  </a:lnTo>
                  <a:lnTo>
                    <a:pt x="47926" y="1227403"/>
                  </a:lnTo>
                  <a:lnTo>
                    <a:pt x="81712" y="1261189"/>
                  </a:lnTo>
                  <a:lnTo>
                    <a:pt x="122223" y="1286943"/>
                  </a:lnTo>
                  <a:lnTo>
                    <a:pt x="168150" y="1303354"/>
                  </a:lnTo>
                  <a:lnTo>
                    <a:pt x="218186" y="1309115"/>
                  </a:lnTo>
                  <a:lnTo>
                    <a:pt x="3521709" y="1309115"/>
                  </a:lnTo>
                  <a:lnTo>
                    <a:pt x="3571745" y="1303354"/>
                  </a:lnTo>
                  <a:lnTo>
                    <a:pt x="3617672" y="1286943"/>
                  </a:lnTo>
                  <a:lnTo>
                    <a:pt x="3658183" y="1261189"/>
                  </a:lnTo>
                  <a:lnTo>
                    <a:pt x="3691969" y="1227403"/>
                  </a:lnTo>
                  <a:lnTo>
                    <a:pt x="3717723" y="1186892"/>
                  </a:lnTo>
                  <a:lnTo>
                    <a:pt x="3734134" y="1140965"/>
                  </a:lnTo>
                  <a:lnTo>
                    <a:pt x="3739896" y="1090929"/>
                  </a:lnTo>
                  <a:lnTo>
                    <a:pt x="3739896" y="218186"/>
                  </a:lnTo>
                  <a:lnTo>
                    <a:pt x="3734134" y="168150"/>
                  </a:lnTo>
                  <a:lnTo>
                    <a:pt x="3717723" y="122223"/>
                  </a:lnTo>
                  <a:lnTo>
                    <a:pt x="3691969" y="81712"/>
                  </a:lnTo>
                  <a:lnTo>
                    <a:pt x="3658183" y="47926"/>
                  </a:lnTo>
                  <a:lnTo>
                    <a:pt x="3617672" y="22172"/>
                  </a:lnTo>
                  <a:lnTo>
                    <a:pt x="3571745" y="5761"/>
                  </a:lnTo>
                  <a:lnTo>
                    <a:pt x="3521709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8200" y="1524000"/>
              <a:ext cx="3740150" cy="1309370"/>
            </a:xfrm>
            <a:custGeom>
              <a:avLst/>
              <a:gdLst/>
              <a:ahLst/>
              <a:cxnLst/>
              <a:rect l="l" t="t" r="r" b="b"/>
              <a:pathLst>
                <a:path w="3740150" h="1309370">
                  <a:moveTo>
                    <a:pt x="0" y="218186"/>
                  </a:moveTo>
                  <a:lnTo>
                    <a:pt x="5761" y="168150"/>
                  </a:lnTo>
                  <a:lnTo>
                    <a:pt x="22172" y="122223"/>
                  </a:lnTo>
                  <a:lnTo>
                    <a:pt x="47926" y="81712"/>
                  </a:lnTo>
                  <a:lnTo>
                    <a:pt x="81712" y="47926"/>
                  </a:lnTo>
                  <a:lnTo>
                    <a:pt x="122223" y="22172"/>
                  </a:lnTo>
                  <a:lnTo>
                    <a:pt x="168150" y="5761"/>
                  </a:lnTo>
                  <a:lnTo>
                    <a:pt x="218186" y="0"/>
                  </a:lnTo>
                  <a:lnTo>
                    <a:pt x="3521709" y="0"/>
                  </a:lnTo>
                  <a:lnTo>
                    <a:pt x="3571745" y="5761"/>
                  </a:lnTo>
                  <a:lnTo>
                    <a:pt x="3617672" y="22172"/>
                  </a:lnTo>
                  <a:lnTo>
                    <a:pt x="3658183" y="47926"/>
                  </a:lnTo>
                  <a:lnTo>
                    <a:pt x="3691969" y="81712"/>
                  </a:lnTo>
                  <a:lnTo>
                    <a:pt x="3717723" y="122223"/>
                  </a:lnTo>
                  <a:lnTo>
                    <a:pt x="3734134" y="168150"/>
                  </a:lnTo>
                  <a:lnTo>
                    <a:pt x="3739896" y="218186"/>
                  </a:lnTo>
                  <a:lnTo>
                    <a:pt x="3739896" y="1090929"/>
                  </a:lnTo>
                  <a:lnTo>
                    <a:pt x="3734134" y="1140965"/>
                  </a:lnTo>
                  <a:lnTo>
                    <a:pt x="3717723" y="1186892"/>
                  </a:lnTo>
                  <a:lnTo>
                    <a:pt x="3691969" y="1227403"/>
                  </a:lnTo>
                  <a:lnTo>
                    <a:pt x="3658183" y="1261189"/>
                  </a:lnTo>
                  <a:lnTo>
                    <a:pt x="3617672" y="1286943"/>
                  </a:lnTo>
                  <a:lnTo>
                    <a:pt x="3571745" y="1303354"/>
                  </a:lnTo>
                  <a:lnTo>
                    <a:pt x="3521709" y="1309115"/>
                  </a:lnTo>
                  <a:lnTo>
                    <a:pt x="218186" y="1309115"/>
                  </a:lnTo>
                  <a:lnTo>
                    <a:pt x="168150" y="1303354"/>
                  </a:lnTo>
                  <a:lnTo>
                    <a:pt x="122223" y="1286943"/>
                  </a:lnTo>
                  <a:lnTo>
                    <a:pt x="81712" y="1261189"/>
                  </a:lnTo>
                  <a:lnTo>
                    <a:pt x="47926" y="1227403"/>
                  </a:lnTo>
                  <a:lnTo>
                    <a:pt x="22172" y="1186892"/>
                  </a:lnTo>
                  <a:lnTo>
                    <a:pt x="5761" y="1140965"/>
                  </a:lnTo>
                  <a:lnTo>
                    <a:pt x="0" y="1090929"/>
                  </a:lnTo>
                  <a:lnTo>
                    <a:pt x="0" y="218186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64151" y="1584452"/>
            <a:ext cx="3242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adea"/>
                <a:cs typeface="Caladea"/>
              </a:rPr>
              <a:t>“</a:t>
            </a:r>
            <a:r>
              <a:rPr sz="1800" b="1" i="1" spc="-20" dirty="0">
                <a:latin typeface="Times New Roman"/>
                <a:cs typeface="Times New Roman"/>
              </a:rPr>
              <a:t>Pull” </a:t>
            </a:r>
            <a:r>
              <a:rPr sz="1800" b="1" i="1" spc="60" dirty="0">
                <a:latin typeface="Times New Roman"/>
                <a:cs typeface="Times New Roman"/>
              </a:rPr>
              <a:t>čimbenici </a:t>
            </a:r>
            <a:r>
              <a:rPr sz="1800" dirty="0">
                <a:latin typeface="Caladea"/>
                <a:cs typeface="Caladea"/>
              </a:rPr>
              <a:t>-</a:t>
            </a:r>
            <a:r>
              <a:rPr sz="1800" spc="-140" dirty="0">
                <a:latin typeface="Caladea"/>
                <a:cs typeface="Caladea"/>
              </a:rPr>
              <a:t> </a:t>
            </a:r>
            <a:r>
              <a:rPr sz="1800" spc="-15" dirty="0">
                <a:latin typeface="Caladea"/>
                <a:cs typeface="Caladea"/>
              </a:rPr>
              <a:t>pojačavaju</a:t>
            </a:r>
            <a:endParaRPr sz="1800">
              <a:latin typeface="Caladea"/>
              <a:cs typeface="Caladea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adea"/>
                <a:cs typeface="Caladea"/>
              </a:rPr>
              <a:t>osjetljivost </a:t>
            </a:r>
            <a:r>
              <a:rPr sz="1800" spc="-5" dirty="0">
                <a:latin typeface="Caladea"/>
                <a:cs typeface="Caladea"/>
              </a:rPr>
              <a:t>ljudi, posebice žena, </a:t>
            </a:r>
            <a:r>
              <a:rPr sz="1800" dirty="0">
                <a:latin typeface="Caladea"/>
                <a:cs typeface="Caladea"/>
              </a:rPr>
              <a:t>a  </a:t>
            </a:r>
            <a:r>
              <a:rPr sz="1800" spc="-10" dirty="0">
                <a:latin typeface="Caladea"/>
                <a:cs typeface="Caladea"/>
              </a:rPr>
              <a:t>vrbovateljima </a:t>
            </a:r>
            <a:r>
              <a:rPr sz="1800" spc="-15" dirty="0">
                <a:latin typeface="Caladea"/>
                <a:cs typeface="Caladea"/>
              </a:rPr>
              <a:t>olakšavaju </a:t>
            </a:r>
            <a:r>
              <a:rPr sz="1800" spc="-10" dirty="0">
                <a:latin typeface="Caladea"/>
                <a:cs typeface="Caladea"/>
              </a:rPr>
              <a:t>proces  vrbovanja </a:t>
            </a:r>
            <a:r>
              <a:rPr sz="1800" spc="-15" dirty="0">
                <a:latin typeface="Caladea"/>
                <a:cs typeface="Caladea"/>
              </a:rPr>
              <a:t>žrtava. </a:t>
            </a:r>
            <a:r>
              <a:rPr sz="1800" spc="-75" dirty="0">
                <a:latin typeface="Caladea"/>
                <a:cs typeface="Caladea"/>
              </a:rPr>
              <a:t>To</a:t>
            </a:r>
            <a:r>
              <a:rPr sz="1800" spc="-15" dirty="0">
                <a:latin typeface="Caladea"/>
                <a:cs typeface="Caladea"/>
              </a:rPr>
              <a:t> </a:t>
            </a:r>
            <a:r>
              <a:rPr sz="1800" spc="-10" dirty="0">
                <a:latin typeface="Caladea"/>
                <a:cs typeface="Caladea"/>
              </a:rPr>
              <a:t>su:</a:t>
            </a:r>
            <a:endParaRPr sz="1800">
              <a:latin typeface="Caladea"/>
              <a:cs typeface="Calad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276" y="2924555"/>
            <a:ext cx="3735704" cy="3095625"/>
          </a:xfrm>
          <a:custGeom>
            <a:avLst/>
            <a:gdLst/>
            <a:ahLst/>
            <a:cxnLst/>
            <a:rect l="l" t="t" r="r" b="b"/>
            <a:pathLst>
              <a:path w="3735704" h="3095625">
                <a:moveTo>
                  <a:pt x="3219450" y="0"/>
                </a:moveTo>
                <a:lnTo>
                  <a:pt x="515886" y="0"/>
                </a:lnTo>
                <a:lnTo>
                  <a:pt x="468929" y="2108"/>
                </a:lnTo>
                <a:lnTo>
                  <a:pt x="423153" y="8313"/>
                </a:lnTo>
                <a:lnTo>
                  <a:pt x="378740" y="18430"/>
                </a:lnTo>
                <a:lnTo>
                  <a:pt x="335873" y="32279"/>
                </a:lnTo>
                <a:lnTo>
                  <a:pt x="294734" y="49677"/>
                </a:lnTo>
                <a:lnTo>
                  <a:pt x="255505" y="70442"/>
                </a:lnTo>
                <a:lnTo>
                  <a:pt x="218367" y="94391"/>
                </a:lnTo>
                <a:lnTo>
                  <a:pt x="183504" y="121343"/>
                </a:lnTo>
                <a:lnTo>
                  <a:pt x="151096" y="151114"/>
                </a:lnTo>
                <a:lnTo>
                  <a:pt x="121327" y="183522"/>
                </a:lnTo>
                <a:lnTo>
                  <a:pt x="94378" y="218386"/>
                </a:lnTo>
                <a:lnTo>
                  <a:pt x="70431" y="255524"/>
                </a:lnTo>
                <a:lnTo>
                  <a:pt x="49669" y="294751"/>
                </a:lnTo>
                <a:lnTo>
                  <a:pt x="32274" y="335888"/>
                </a:lnTo>
                <a:lnTo>
                  <a:pt x="18427" y="378751"/>
                </a:lnTo>
                <a:lnTo>
                  <a:pt x="8311" y="423157"/>
                </a:lnTo>
                <a:lnTo>
                  <a:pt x="2108" y="468926"/>
                </a:lnTo>
                <a:lnTo>
                  <a:pt x="0" y="515874"/>
                </a:lnTo>
                <a:lnTo>
                  <a:pt x="0" y="2579370"/>
                </a:lnTo>
                <a:lnTo>
                  <a:pt x="2108" y="2626323"/>
                </a:lnTo>
                <a:lnTo>
                  <a:pt x="8311" y="2672096"/>
                </a:lnTo>
                <a:lnTo>
                  <a:pt x="18427" y="2716506"/>
                </a:lnTo>
                <a:lnTo>
                  <a:pt x="32274" y="2759371"/>
                </a:lnTo>
                <a:lnTo>
                  <a:pt x="49669" y="2800508"/>
                </a:lnTo>
                <a:lnTo>
                  <a:pt x="70431" y="2839736"/>
                </a:lnTo>
                <a:lnTo>
                  <a:pt x="94378" y="2876873"/>
                </a:lnTo>
                <a:lnTo>
                  <a:pt x="121327" y="2911736"/>
                </a:lnTo>
                <a:lnTo>
                  <a:pt x="151096" y="2944144"/>
                </a:lnTo>
                <a:lnTo>
                  <a:pt x="183504" y="2973913"/>
                </a:lnTo>
                <a:lnTo>
                  <a:pt x="218367" y="3000862"/>
                </a:lnTo>
                <a:lnTo>
                  <a:pt x="255505" y="3024809"/>
                </a:lnTo>
                <a:lnTo>
                  <a:pt x="294734" y="3045572"/>
                </a:lnTo>
                <a:lnTo>
                  <a:pt x="335873" y="3062968"/>
                </a:lnTo>
                <a:lnTo>
                  <a:pt x="378740" y="3076815"/>
                </a:lnTo>
                <a:lnTo>
                  <a:pt x="423153" y="3086932"/>
                </a:lnTo>
                <a:lnTo>
                  <a:pt x="468929" y="3093135"/>
                </a:lnTo>
                <a:lnTo>
                  <a:pt x="515886" y="3095244"/>
                </a:lnTo>
                <a:lnTo>
                  <a:pt x="3219450" y="3095244"/>
                </a:lnTo>
                <a:lnTo>
                  <a:pt x="3266397" y="3093135"/>
                </a:lnTo>
                <a:lnTo>
                  <a:pt x="3312166" y="3086932"/>
                </a:lnTo>
                <a:lnTo>
                  <a:pt x="3356572" y="3076815"/>
                </a:lnTo>
                <a:lnTo>
                  <a:pt x="3399435" y="3062968"/>
                </a:lnTo>
                <a:lnTo>
                  <a:pt x="3440572" y="3045572"/>
                </a:lnTo>
                <a:lnTo>
                  <a:pt x="3479800" y="3024809"/>
                </a:lnTo>
                <a:lnTo>
                  <a:pt x="3516937" y="3000862"/>
                </a:lnTo>
                <a:lnTo>
                  <a:pt x="3551801" y="2973913"/>
                </a:lnTo>
                <a:lnTo>
                  <a:pt x="3584209" y="2944144"/>
                </a:lnTo>
                <a:lnTo>
                  <a:pt x="3613980" y="2911736"/>
                </a:lnTo>
                <a:lnTo>
                  <a:pt x="3640932" y="2876873"/>
                </a:lnTo>
                <a:lnTo>
                  <a:pt x="3664881" y="2839736"/>
                </a:lnTo>
                <a:lnTo>
                  <a:pt x="3685646" y="2800508"/>
                </a:lnTo>
                <a:lnTo>
                  <a:pt x="3703044" y="2759371"/>
                </a:lnTo>
                <a:lnTo>
                  <a:pt x="3716893" y="2716506"/>
                </a:lnTo>
                <a:lnTo>
                  <a:pt x="3727010" y="2672096"/>
                </a:lnTo>
                <a:lnTo>
                  <a:pt x="3733215" y="2626323"/>
                </a:lnTo>
                <a:lnTo>
                  <a:pt x="3735324" y="2579370"/>
                </a:lnTo>
                <a:lnTo>
                  <a:pt x="3735324" y="515874"/>
                </a:lnTo>
                <a:lnTo>
                  <a:pt x="3733215" y="468926"/>
                </a:lnTo>
                <a:lnTo>
                  <a:pt x="3727010" y="423157"/>
                </a:lnTo>
                <a:lnTo>
                  <a:pt x="3716893" y="378751"/>
                </a:lnTo>
                <a:lnTo>
                  <a:pt x="3703044" y="335888"/>
                </a:lnTo>
                <a:lnTo>
                  <a:pt x="3685646" y="294751"/>
                </a:lnTo>
                <a:lnTo>
                  <a:pt x="3664881" y="255524"/>
                </a:lnTo>
                <a:lnTo>
                  <a:pt x="3640932" y="218386"/>
                </a:lnTo>
                <a:lnTo>
                  <a:pt x="3613980" y="183522"/>
                </a:lnTo>
                <a:lnTo>
                  <a:pt x="3584209" y="151114"/>
                </a:lnTo>
                <a:lnTo>
                  <a:pt x="3551801" y="121343"/>
                </a:lnTo>
                <a:lnTo>
                  <a:pt x="3516937" y="94391"/>
                </a:lnTo>
                <a:lnTo>
                  <a:pt x="3479800" y="70442"/>
                </a:lnTo>
                <a:lnTo>
                  <a:pt x="3440572" y="49677"/>
                </a:lnTo>
                <a:lnTo>
                  <a:pt x="3399435" y="32279"/>
                </a:lnTo>
                <a:lnTo>
                  <a:pt x="3356572" y="18430"/>
                </a:lnTo>
                <a:lnTo>
                  <a:pt x="3312166" y="8313"/>
                </a:lnTo>
                <a:lnTo>
                  <a:pt x="3266397" y="2108"/>
                </a:lnTo>
                <a:lnTo>
                  <a:pt x="3219450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6764" y="3020694"/>
            <a:ext cx="3303904" cy="257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adea"/>
                <a:cs typeface="Caladea"/>
              </a:rPr>
              <a:t>Visok</a:t>
            </a:r>
            <a:r>
              <a:rPr sz="220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stupanj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adea"/>
                <a:cs typeface="Caladea"/>
              </a:rPr>
              <a:t>nezaposlenosti</a:t>
            </a:r>
            <a:endParaRPr sz="22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adea"/>
                <a:cs typeface="Caladea"/>
              </a:rPr>
              <a:t>Siromaštvo</a:t>
            </a:r>
            <a:endParaRPr sz="22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adea"/>
                <a:cs typeface="Caladea"/>
              </a:rPr>
              <a:t>Nedostatno</a:t>
            </a:r>
            <a:r>
              <a:rPr sz="2200" spc="-10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obrazovanje</a:t>
            </a:r>
            <a:endParaRPr sz="22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adea"/>
                <a:cs typeface="Caladea"/>
              </a:rPr>
              <a:t>Spolna</a:t>
            </a:r>
            <a:r>
              <a:rPr sz="2200" spc="-1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diskriminacija</a:t>
            </a:r>
            <a:endParaRPr sz="2200">
              <a:latin typeface="Caladea"/>
              <a:cs typeface="Caladea"/>
            </a:endParaRPr>
          </a:p>
          <a:p>
            <a:pPr marL="355600" indent="-34290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adea"/>
                <a:cs typeface="Caladea"/>
              </a:rPr>
              <a:t>Diskriminacija na</a:t>
            </a:r>
            <a:r>
              <a:rPr sz="2200" spc="1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tržištu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adea"/>
                <a:cs typeface="Caladea"/>
              </a:rPr>
              <a:t>rada</a:t>
            </a:r>
            <a:endParaRPr sz="22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adea"/>
                <a:cs typeface="Caladea"/>
              </a:rPr>
              <a:t>Nasilje u</a:t>
            </a:r>
            <a:r>
              <a:rPr sz="2200" spc="1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obitelji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48200" y="2924555"/>
            <a:ext cx="3740150" cy="3095625"/>
          </a:xfrm>
          <a:custGeom>
            <a:avLst/>
            <a:gdLst/>
            <a:ahLst/>
            <a:cxnLst/>
            <a:rect l="l" t="t" r="r" b="b"/>
            <a:pathLst>
              <a:path w="3740150" h="3095625">
                <a:moveTo>
                  <a:pt x="3224022" y="0"/>
                </a:moveTo>
                <a:lnTo>
                  <a:pt x="515874" y="0"/>
                </a:lnTo>
                <a:lnTo>
                  <a:pt x="468926" y="2108"/>
                </a:lnTo>
                <a:lnTo>
                  <a:pt x="423157" y="8313"/>
                </a:lnTo>
                <a:lnTo>
                  <a:pt x="378751" y="18430"/>
                </a:lnTo>
                <a:lnTo>
                  <a:pt x="335888" y="32279"/>
                </a:lnTo>
                <a:lnTo>
                  <a:pt x="294751" y="49677"/>
                </a:lnTo>
                <a:lnTo>
                  <a:pt x="255524" y="70442"/>
                </a:lnTo>
                <a:lnTo>
                  <a:pt x="218386" y="94391"/>
                </a:lnTo>
                <a:lnTo>
                  <a:pt x="183522" y="121343"/>
                </a:lnTo>
                <a:lnTo>
                  <a:pt x="151114" y="151114"/>
                </a:lnTo>
                <a:lnTo>
                  <a:pt x="121343" y="183522"/>
                </a:lnTo>
                <a:lnTo>
                  <a:pt x="94391" y="218386"/>
                </a:lnTo>
                <a:lnTo>
                  <a:pt x="70442" y="255524"/>
                </a:lnTo>
                <a:lnTo>
                  <a:pt x="49677" y="294751"/>
                </a:lnTo>
                <a:lnTo>
                  <a:pt x="32279" y="335888"/>
                </a:lnTo>
                <a:lnTo>
                  <a:pt x="18430" y="378751"/>
                </a:lnTo>
                <a:lnTo>
                  <a:pt x="8313" y="423157"/>
                </a:lnTo>
                <a:lnTo>
                  <a:pt x="2108" y="468926"/>
                </a:lnTo>
                <a:lnTo>
                  <a:pt x="0" y="515874"/>
                </a:lnTo>
                <a:lnTo>
                  <a:pt x="0" y="2579370"/>
                </a:lnTo>
                <a:lnTo>
                  <a:pt x="2108" y="2626323"/>
                </a:lnTo>
                <a:lnTo>
                  <a:pt x="8313" y="2672096"/>
                </a:lnTo>
                <a:lnTo>
                  <a:pt x="18430" y="2716506"/>
                </a:lnTo>
                <a:lnTo>
                  <a:pt x="32279" y="2759371"/>
                </a:lnTo>
                <a:lnTo>
                  <a:pt x="49677" y="2800508"/>
                </a:lnTo>
                <a:lnTo>
                  <a:pt x="70442" y="2839736"/>
                </a:lnTo>
                <a:lnTo>
                  <a:pt x="94391" y="2876873"/>
                </a:lnTo>
                <a:lnTo>
                  <a:pt x="121343" y="2911736"/>
                </a:lnTo>
                <a:lnTo>
                  <a:pt x="151114" y="2944144"/>
                </a:lnTo>
                <a:lnTo>
                  <a:pt x="183522" y="2973913"/>
                </a:lnTo>
                <a:lnTo>
                  <a:pt x="218386" y="3000862"/>
                </a:lnTo>
                <a:lnTo>
                  <a:pt x="255524" y="3024809"/>
                </a:lnTo>
                <a:lnTo>
                  <a:pt x="294751" y="3045572"/>
                </a:lnTo>
                <a:lnTo>
                  <a:pt x="335888" y="3062968"/>
                </a:lnTo>
                <a:lnTo>
                  <a:pt x="378751" y="3076815"/>
                </a:lnTo>
                <a:lnTo>
                  <a:pt x="423157" y="3086932"/>
                </a:lnTo>
                <a:lnTo>
                  <a:pt x="468926" y="3093135"/>
                </a:lnTo>
                <a:lnTo>
                  <a:pt x="515874" y="3095244"/>
                </a:lnTo>
                <a:lnTo>
                  <a:pt x="3224022" y="3095244"/>
                </a:lnTo>
                <a:lnTo>
                  <a:pt x="3270969" y="3093135"/>
                </a:lnTo>
                <a:lnTo>
                  <a:pt x="3316738" y="3086932"/>
                </a:lnTo>
                <a:lnTo>
                  <a:pt x="3361144" y="3076815"/>
                </a:lnTo>
                <a:lnTo>
                  <a:pt x="3404007" y="3062968"/>
                </a:lnTo>
                <a:lnTo>
                  <a:pt x="3445144" y="3045572"/>
                </a:lnTo>
                <a:lnTo>
                  <a:pt x="3484372" y="3024809"/>
                </a:lnTo>
                <a:lnTo>
                  <a:pt x="3521509" y="3000862"/>
                </a:lnTo>
                <a:lnTo>
                  <a:pt x="3556373" y="2973913"/>
                </a:lnTo>
                <a:lnTo>
                  <a:pt x="3588781" y="2944144"/>
                </a:lnTo>
                <a:lnTo>
                  <a:pt x="3618552" y="2911736"/>
                </a:lnTo>
                <a:lnTo>
                  <a:pt x="3645504" y="2876873"/>
                </a:lnTo>
                <a:lnTo>
                  <a:pt x="3669453" y="2839736"/>
                </a:lnTo>
                <a:lnTo>
                  <a:pt x="3690218" y="2800508"/>
                </a:lnTo>
                <a:lnTo>
                  <a:pt x="3707616" y="2759371"/>
                </a:lnTo>
                <a:lnTo>
                  <a:pt x="3721465" y="2716506"/>
                </a:lnTo>
                <a:lnTo>
                  <a:pt x="3731582" y="2672096"/>
                </a:lnTo>
                <a:lnTo>
                  <a:pt x="3737787" y="2626323"/>
                </a:lnTo>
                <a:lnTo>
                  <a:pt x="3739896" y="2579370"/>
                </a:lnTo>
                <a:lnTo>
                  <a:pt x="3739896" y="515874"/>
                </a:lnTo>
                <a:lnTo>
                  <a:pt x="3737787" y="468926"/>
                </a:lnTo>
                <a:lnTo>
                  <a:pt x="3731582" y="423157"/>
                </a:lnTo>
                <a:lnTo>
                  <a:pt x="3721465" y="378751"/>
                </a:lnTo>
                <a:lnTo>
                  <a:pt x="3707616" y="335888"/>
                </a:lnTo>
                <a:lnTo>
                  <a:pt x="3690218" y="294751"/>
                </a:lnTo>
                <a:lnTo>
                  <a:pt x="3669453" y="255524"/>
                </a:lnTo>
                <a:lnTo>
                  <a:pt x="3645504" y="218386"/>
                </a:lnTo>
                <a:lnTo>
                  <a:pt x="3618552" y="183522"/>
                </a:lnTo>
                <a:lnTo>
                  <a:pt x="3588781" y="151114"/>
                </a:lnTo>
                <a:lnTo>
                  <a:pt x="3556373" y="121343"/>
                </a:lnTo>
                <a:lnTo>
                  <a:pt x="3521509" y="94391"/>
                </a:lnTo>
                <a:lnTo>
                  <a:pt x="3484372" y="70442"/>
                </a:lnTo>
                <a:lnTo>
                  <a:pt x="3445144" y="49677"/>
                </a:lnTo>
                <a:lnTo>
                  <a:pt x="3404007" y="32279"/>
                </a:lnTo>
                <a:lnTo>
                  <a:pt x="3361144" y="18430"/>
                </a:lnTo>
                <a:lnTo>
                  <a:pt x="3316738" y="8313"/>
                </a:lnTo>
                <a:lnTo>
                  <a:pt x="3270969" y="2108"/>
                </a:lnTo>
                <a:lnTo>
                  <a:pt x="3224022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51272" y="3020694"/>
            <a:ext cx="3298825" cy="29762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53365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adea"/>
                <a:cs typeface="Caladea"/>
              </a:rPr>
              <a:t>Očekivanje </a:t>
            </a:r>
            <a:r>
              <a:rPr sz="2200" spc="-5" dirty="0">
                <a:latin typeface="Caladea"/>
                <a:cs typeface="Caladea"/>
              </a:rPr>
              <a:t>zaposlenja,  </a:t>
            </a:r>
            <a:r>
              <a:rPr sz="2200" spc="-20" dirty="0">
                <a:latin typeface="Caladea"/>
                <a:cs typeface="Caladea"/>
              </a:rPr>
              <a:t>novčane </a:t>
            </a:r>
            <a:r>
              <a:rPr sz="2200" spc="-5" dirty="0">
                <a:latin typeface="Caladea"/>
                <a:cs typeface="Caladea"/>
              </a:rPr>
              <a:t>naknade,  pristup materijalnim  dobrima</a:t>
            </a:r>
            <a:r>
              <a:rPr sz="220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Zapada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adea"/>
                <a:cs typeface="Caladea"/>
              </a:rPr>
              <a:t>Očekivanje</a:t>
            </a:r>
            <a:r>
              <a:rPr sz="2200" spc="1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boljeg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115"/>
              </a:lnSpc>
            </a:pPr>
            <a:r>
              <a:rPr sz="2200" spc="-5" dirty="0">
                <a:latin typeface="Caladea"/>
                <a:cs typeface="Caladea"/>
              </a:rPr>
              <a:t>socijalnog </a:t>
            </a:r>
            <a:r>
              <a:rPr sz="2200" spc="-10" dirty="0">
                <a:latin typeface="Caladea"/>
                <a:cs typeface="Caladea"/>
              </a:rPr>
              <a:t>položaja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i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adea"/>
                <a:cs typeface="Caladea"/>
              </a:rPr>
              <a:t>osobnog</a:t>
            </a:r>
            <a:r>
              <a:rPr sz="2200" spc="-1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tretmana</a:t>
            </a:r>
            <a:endParaRPr sz="2200">
              <a:latin typeface="Caladea"/>
              <a:cs typeface="Caladea"/>
            </a:endParaRPr>
          </a:p>
          <a:p>
            <a:pPr marL="355600" marR="599440" indent="-3435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Zamišljanje  </a:t>
            </a:r>
            <a:r>
              <a:rPr sz="2200" spc="-15" dirty="0">
                <a:latin typeface="Caladea"/>
                <a:cs typeface="Caladea"/>
              </a:rPr>
              <a:t>glamuroznog</a:t>
            </a:r>
            <a:r>
              <a:rPr sz="2200" spc="-20" dirty="0">
                <a:latin typeface="Caladea"/>
                <a:cs typeface="Caladea"/>
              </a:rPr>
              <a:t> života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adea"/>
                <a:cs typeface="Caladea"/>
              </a:rPr>
              <a:t>“život </a:t>
            </a:r>
            <a:r>
              <a:rPr sz="2200" spc="-5" dirty="0">
                <a:latin typeface="Caladea"/>
                <a:cs typeface="Caladea"/>
              </a:rPr>
              <a:t>na zapadu je</a:t>
            </a:r>
            <a:r>
              <a:rPr sz="2200" spc="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bolji”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3577" y="2815208"/>
            <a:ext cx="57334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Razlika </a:t>
            </a:r>
            <a:r>
              <a:rPr sz="4000" spc="-5" dirty="0"/>
              <a:t>između </a:t>
            </a:r>
            <a:r>
              <a:rPr sz="4000" spc="-25" dirty="0"/>
              <a:t>trgovanja </a:t>
            </a:r>
            <a:r>
              <a:rPr sz="4000" spc="-5" dirty="0"/>
              <a:t>i  </a:t>
            </a:r>
            <a:r>
              <a:rPr sz="4000" spc="-10" dirty="0"/>
              <a:t>krijumčarenja</a:t>
            </a:r>
            <a:r>
              <a:rPr sz="4000" spc="-35" dirty="0"/>
              <a:t> </a:t>
            </a:r>
            <a:r>
              <a:rPr sz="4000" spc="-10" dirty="0"/>
              <a:t>ljudima?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62" y="1297304"/>
            <a:ext cx="267652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1905" algn="l"/>
              </a:tabLst>
            </a:pPr>
            <a:r>
              <a:rPr sz="1600" b="1" u="heavy" spc="-5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 </a:t>
            </a:r>
            <a:r>
              <a:rPr sz="1600" b="1" u="heavy" spc="10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 </a:t>
            </a:r>
            <a:r>
              <a:rPr sz="1600" b="1" u="heavy" spc="-30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TRGOVANJE</a:t>
            </a:r>
            <a:r>
              <a:rPr sz="1600" b="1" u="heavy" spc="-60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 </a:t>
            </a:r>
            <a:r>
              <a:rPr sz="1600" b="1" u="heavy" spc="-10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LJUDIMA	</a:t>
            </a:r>
            <a:endParaRPr sz="1600">
              <a:latin typeface="Caladea"/>
              <a:cs typeface="Caladea"/>
            </a:endParaRPr>
          </a:p>
          <a:p>
            <a:pPr marL="175260" indent="-73025">
              <a:lnSpc>
                <a:spcPct val="100000"/>
              </a:lnSpc>
              <a:buSzPct val="93750"/>
              <a:buFont typeface="Nazli"/>
              <a:buChar char="•"/>
              <a:tabLst>
                <a:tab pos="175895" algn="l"/>
              </a:tabLst>
            </a:pPr>
            <a:r>
              <a:rPr sz="1600" spc="-10" dirty="0">
                <a:latin typeface="Caladea"/>
                <a:cs typeface="Caladea"/>
              </a:rPr>
              <a:t>Može </a:t>
            </a:r>
            <a:r>
              <a:rPr sz="1600" spc="-5" dirty="0">
                <a:latin typeface="Caladea"/>
                <a:cs typeface="Caladea"/>
              </a:rPr>
              <a:t>biti </a:t>
            </a:r>
            <a:r>
              <a:rPr sz="1600" spc="-10" dirty="0">
                <a:latin typeface="Caladea"/>
                <a:cs typeface="Caladea"/>
              </a:rPr>
              <a:t>međunarodno </a:t>
            </a:r>
            <a:r>
              <a:rPr sz="1600" spc="-5" dirty="0">
                <a:latin typeface="Caladea"/>
                <a:cs typeface="Caladea"/>
              </a:rPr>
              <a:t>i</a:t>
            </a:r>
            <a:endParaRPr sz="1600">
              <a:latin typeface="Caladea"/>
              <a:cs typeface="Caladea"/>
            </a:endParaRPr>
          </a:p>
          <a:p>
            <a:pPr marL="102870">
              <a:lnSpc>
                <a:spcPct val="100000"/>
              </a:lnSpc>
            </a:pPr>
            <a:r>
              <a:rPr sz="1600" spc="-5" dirty="0">
                <a:latin typeface="Caladea"/>
                <a:cs typeface="Caladea"/>
              </a:rPr>
              <a:t>interno</a:t>
            </a:r>
            <a:endParaRPr sz="1600">
              <a:latin typeface="Caladea"/>
              <a:cs typeface="Caladea"/>
            </a:endParaRPr>
          </a:p>
          <a:p>
            <a:pPr marL="102870" marR="161925">
              <a:lnSpc>
                <a:spcPct val="100000"/>
              </a:lnSpc>
              <a:buSzPct val="93750"/>
              <a:buChar char="•"/>
              <a:tabLst>
                <a:tab pos="194310" algn="l"/>
              </a:tabLst>
            </a:pPr>
            <a:r>
              <a:rPr sz="1600" spc="-10" dirty="0">
                <a:latin typeface="Caladea"/>
                <a:cs typeface="Caladea"/>
              </a:rPr>
              <a:t>Žrtva </a:t>
            </a:r>
            <a:r>
              <a:rPr sz="1600" spc="-5" dirty="0">
                <a:latin typeface="Caladea"/>
                <a:cs typeface="Caladea"/>
              </a:rPr>
              <a:t>može i ne </a:t>
            </a:r>
            <a:r>
              <a:rPr sz="1600" spc="-10" dirty="0">
                <a:latin typeface="Caladea"/>
                <a:cs typeface="Caladea"/>
              </a:rPr>
              <a:t>mora </a:t>
            </a:r>
            <a:r>
              <a:rPr sz="1600" spc="-5" dirty="0">
                <a:latin typeface="Caladea"/>
                <a:cs typeface="Caladea"/>
              </a:rPr>
              <a:t>dati  </a:t>
            </a:r>
            <a:r>
              <a:rPr sz="1600" spc="-10" dirty="0">
                <a:latin typeface="Caladea"/>
                <a:cs typeface="Caladea"/>
              </a:rPr>
              <a:t>pristanak za prelazak </a:t>
            </a:r>
            <a:r>
              <a:rPr sz="1600" spc="-15" dirty="0">
                <a:latin typeface="Caladea"/>
                <a:cs typeface="Caladea"/>
              </a:rPr>
              <a:t>preko  </a:t>
            </a:r>
            <a:r>
              <a:rPr sz="1600" spc="-10" dirty="0">
                <a:latin typeface="Caladea"/>
                <a:cs typeface="Caladea"/>
              </a:rPr>
              <a:t>granice</a:t>
            </a:r>
            <a:endParaRPr sz="1600">
              <a:latin typeface="Caladea"/>
              <a:cs typeface="Caladea"/>
            </a:endParaRPr>
          </a:p>
          <a:p>
            <a:pPr marL="193675" indent="-91440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194310" algn="l"/>
              </a:tabLst>
            </a:pPr>
            <a:r>
              <a:rPr sz="1600" spc="-10" dirty="0">
                <a:latin typeface="Caladea"/>
                <a:cs typeface="Caladea"/>
              </a:rPr>
              <a:t>Legalni </a:t>
            </a:r>
            <a:r>
              <a:rPr sz="1600" spc="-5" dirty="0">
                <a:latin typeface="Caladea"/>
                <a:cs typeface="Caladea"/>
              </a:rPr>
              <a:t>i/ili ilegalni</a:t>
            </a:r>
            <a:r>
              <a:rPr sz="1600" spc="4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prelazak</a:t>
            </a:r>
            <a:endParaRPr sz="1600">
              <a:latin typeface="Caladea"/>
              <a:cs typeface="Caladea"/>
            </a:endParaRPr>
          </a:p>
          <a:p>
            <a:pPr marL="102870">
              <a:lnSpc>
                <a:spcPct val="100000"/>
              </a:lnSpc>
            </a:pPr>
            <a:r>
              <a:rPr sz="1600" spc="-10" dirty="0">
                <a:latin typeface="Caladea"/>
                <a:cs typeface="Caladea"/>
              </a:rPr>
              <a:t>državne</a:t>
            </a:r>
            <a:r>
              <a:rPr sz="1600" spc="1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granice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370021"/>
            <a:ext cx="260604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103505" algn="l"/>
              </a:tabLst>
            </a:pPr>
            <a:r>
              <a:rPr sz="1600" spc="-5" dirty="0">
                <a:latin typeface="Caladea"/>
                <a:cs typeface="Caladea"/>
              </a:rPr>
              <a:t>Uvijek je riječ</a:t>
            </a:r>
            <a:r>
              <a:rPr sz="1600" spc="2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o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Caladea"/>
                <a:cs typeface="Caladea"/>
              </a:rPr>
              <a:t>robovlasničkom</a:t>
            </a:r>
            <a:r>
              <a:rPr sz="1600" spc="2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odnosu,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adea"/>
                <a:cs typeface="Caladea"/>
              </a:rPr>
              <a:t>žrtva </a:t>
            </a:r>
            <a:r>
              <a:rPr sz="1600" spc="-5" dirty="0">
                <a:latin typeface="Caladea"/>
                <a:cs typeface="Caladea"/>
              </a:rPr>
              <a:t>je </a:t>
            </a:r>
            <a:r>
              <a:rPr sz="1600" spc="-15" dirty="0">
                <a:latin typeface="Caladea"/>
                <a:cs typeface="Caladea"/>
              </a:rPr>
              <a:t>vlasništvo </a:t>
            </a:r>
            <a:r>
              <a:rPr sz="1600" spc="-5" dirty="0">
                <a:latin typeface="Caladea"/>
                <a:cs typeface="Caladea"/>
              </a:rPr>
              <a:t>osobe</a:t>
            </a:r>
            <a:r>
              <a:rPr sz="1600" spc="6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koja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adea"/>
                <a:cs typeface="Caladea"/>
              </a:rPr>
              <a:t>ju je </a:t>
            </a:r>
            <a:r>
              <a:rPr sz="1600" spc="-15" dirty="0">
                <a:latin typeface="Caladea"/>
                <a:cs typeface="Caladea"/>
              </a:rPr>
              <a:t>kupila</a:t>
            </a:r>
            <a:endParaRPr sz="1600">
              <a:latin typeface="Caladea"/>
              <a:cs typeface="Caladea"/>
            </a:endParaRPr>
          </a:p>
          <a:p>
            <a:pPr marL="102870" indent="-90805">
              <a:lnSpc>
                <a:spcPct val="100000"/>
              </a:lnSpc>
              <a:buSzPct val="93750"/>
              <a:buChar char="•"/>
              <a:tabLst>
                <a:tab pos="103505" algn="l"/>
              </a:tabLst>
            </a:pPr>
            <a:r>
              <a:rPr sz="1600" spc="-10" dirty="0">
                <a:latin typeface="Caladea"/>
                <a:cs typeface="Caladea"/>
              </a:rPr>
              <a:t>Žrtva nema </a:t>
            </a:r>
            <a:r>
              <a:rPr sz="1600" spc="-5" dirty="0">
                <a:latin typeface="Caladea"/>
                <a:cs typeface="Caladea"/>
              </a:rPr>
              <a:t>slobodu</a:t>
            </a:r>
            <a:r>
              <a:rPr sz="1600" spc="3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kretanja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adea"/>
                <a:cs typeface="Caladea"/>
              </a:rPr>
              <a:t>i</a:t>
            </a:r>
            <a:r>
              <a:rPr sz="160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odlučivanja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955794"/>
            <a:ext cx="24295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103505" algn="l"/>
              </a:tabLst>
            </a:pPr>
            <a:r>
              <a:rPr sz="1600" spc="-5" dirty="0">
                <a:latin typeface="Caladea"/>
                <a:cs typeface="Caladea"/>
              </a:rPr>
              <a:t>Cilj je </a:t>
            </a:r>
            <a:r>
              <a:rPr sz="1600" spc="-15" dirty="0">
                <a:latin typeface="Caladea"/>
                <a:cs typeface="Caladea"/>
              </a:rPr>
              <a:t>iskorištavanje</a:t>
            </a:r>
            <a:r>
              <a:rPr sz="1600" spc="50" dirty="0">
                <a:latin typeface="Caladea"/>
                <a:cs typeface="Caladea"/>
              </a:rPr>
              <a:t> </a:t>
            </a:r>
            <a:r>
              <a:rPr sz="1600" spc="-20" dirty="0">
                <a:latin typeface="Caladea"/>
                <a:cs typeface="Caladea"/>
              </a:rPr>
              <a:t>žrtava</a:t>
            </a:r>
            <a:endParaRPr sz="1600">
              <a:latin typeface="Caladea"/>
              <a:cs typeface="Caladea"/>
            </a:endParaRPr>
          </a:p>
          <a:p>
            <a:pPr marL="102870" indent="-90805">
              <a:lnSpc>
                <a:spcPct val="100000"/>
              </a:lnSpc>
              <a:buSzPct val="93750"/>
              <a:buChar char="•"/>
              <a:tabLst>
                <a:tab pos="103505" algn="l"/>
              </a:tabLst>
            </a:pPr>
            <a:r>
              <a:rPr sz="1600" spc="-5" dirty="0">
                <a:latin typeface="Caladea"/>
                <a:cs typeface="Caladea"/>
              </a:rPr>
              <a:t>Prostitucija je samo</a:t>
            </a:r>
            <a:r>
              <a:rPr sz="160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jedan</a:t>
            </a:r>
            <a:endParaRPr sz="1600">
              <a:latin typeface="Caladea"/>
              <a:cs typeface="Caladea"/>
            </a:endParaRPr>
          </a:p>
          <a:p>
            <a:pPr marL="12700" marR="355600">
              <a:lnSpc>
                <a:spcPct val="100000"/>
              </a:lnSpc>
            </a:pPr>
            <a:r>
              <a:rPr sz="1600" spc="-5" dirty="0">
                <a:latin typeface="Caladea"/>
                <a:cs typeface="Caladea"/>
              </a:rPr>
              <a:t>od oblika </a:t>
            </a:r>
            <a:r>
              <a:rPr sz="1600" spc="-15" dirty="0">
                <a:latin typeface="Caladea"/>
                <a:cs typeface="Caladea"/>
              </a:rPr>
              <a:t>iskorištavanja  </a:t>
            </a:r>
            <a:r>
              <a:rPr sz="1600" spc="-20" dirty="0">
                <a:latin typeface="Caladea"/>
                <a:cs typeface="Caladea"/>
              </a:rPr>
              <a:t>žrtava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290" y="1297304"/>
            <a:ext cx="208788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74545" algn="l"/>
              </a:tabLst>
            </a:pPr>
            <a:r>
              <a:rPr sz="1600" u="heavy" spc="-250" dirty="0"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KRIJUMČARENJE	</a:t>
            </a:r>
            <a:endParaRPr sz="1600">
              <a:latin typeface="Caladea"/>
              <a:cs typeface="Caladea"/>
            </a:endParaRPr>
          </a:p>
          <a:p>
            <a:pPr marL="32384" marR="514984">
              <a:lnSpc>
                <a:spcPct val="100000"/>
              </a:lnSpc>
              <a:buSzPct val="93750"/>
              <a:buChar char="•"/>
              <a:tabLst>
                <a:tab pos="123189" algn="l"/>
              </a:tabLst>
            </a:pPr>
            <a:r>
              <a:rPr sz="1600" spc="-5" dirty="0">
                <a:latin typeface="Caladea"/>
                <a:cs typeface="Caladea"/>
              </a:rPr>
              <a:t>Uvijek </a:t>
            </a:r>
            <a:r>
              <a:rPr sz="1600" spc="-10" dirty="0">
                <a:latin typeface="Caladea"/>
                <a:cs typeface="Caladea"/>
              </a:rPr>
              <a:t>uključuje  prelazak državne  granice, tj.  </a:t>
            </a:r>
            <a:r>
              <a:rPr sz="1600" spc="-5" dirty="0">
                <a:latin typeface="Caladea"/>
                <a:cs typeface="Caladea"/>
              </a:rPr>
              <a:t>međunarodnog</a:t>
            </a:r>
            <a:r>
              <a:rPr sz="1600" spc="-7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je  </a:t>
            </a:r>
            <a:r>
              <a:rPr sz="1600" spc="-15" dirty="0">
                <a:latin typeface="Caladea"/>
                <a:cs typeface="Caladea"/>
              </a:rPr>
              <a:t>karaktera</a:t>
            </a:r>
            <a:endParaRPr sz="1600">
              <a:latin typeface="Caladea"/>
              <a:cs typeface="Caladea"/>
            </a:endParaRPr>
          </a:p>
          <a:p>
            <a:pPr marL="122555" indent="-9080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123189" algn="l"/>
              </a:tabLst>
            </a:pPr>
            <a:r>
              <a:rPr sz="1600" spc="-10" dirty="0">
                <a:latin typeface="Caladea"/>
                <a:cs typeface="Caladea"/>
              </a:rPr>
              <a:t>Ilegalni</a:t>
            </a:r>
            <a:r>
              <a:rPr sz="1600" spc="1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prelazak</a:t>
            </a:r>
            <a:endParaRPr sz="1600">
              <a:latin typeface="Caladea"/>
              <a:cs typeface="Caladea"/>
            </a:endParaRPr>
          </a:p>
          <a:p>
            <a:pPr marL="32384">
              <a:lnSpc>
                <a:spcPct val="100000"/>
              </a:lnSpc>
            </a:pPr>
            <a:r>
              <a:rPr sz="1600" spc="-10" dirty="0">
                <a:latin typeface="Caladea"/>
                <a:cs typeface="Caladea"/>
              </a:rPr>
              <a:t>državne</a:t>
            </a:r>
            <a:r>
              <a:rPr sz="1600" spc="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granice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975" y="3370021"/>
            <a:ext cx="17894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103505" algn="l"/>
              </a:tabLst>
            </a:pPr>
            <a:r>
              <a:rPr sz="1600" spc="-5" dirty="0">
                <a:latin typeface="Caladea"/>
                <a:cs typeface="Caladea"/>
              </a:rPr>
              <a:t>Osobe </a:t>
            </a:r>
            <a:r>
              <a:rPr sz="1600" spc="-10" dirty="0">
                <a:latin typeface="Caladea"/>
                <a:cs typeface="Caladea"/>
              </a:rPr>
              <a:t>koje </a:t>
            </a:r>
            <a:r>
              <a:rPr sz="1600" spc="-5" dirty="0">
                <a:latin typeface="Caladea"/>
                <a:cs typeface="Caladea"/>
              </a:rPr>
              <a:t>se  </a:t>
            </a:r>
            <a:r>
              <a:rPr sz="1600" spc="-10" dirty="0">
                <a:latin typeface="Caladea"/>
                <a:cs typeface="Caladea"/>
              </a:rPr>
              <a:t>krijumčare </a:t>
            </a:r>
            <a:r>
              <a:rPr sz="1600" spc="-5" dirty="0">
                <a:latin typeface="Caladea"/>
                <a:cs typeface="Caladea"/>
              </a:rPr>
              <a:t>daju </a:t>
            </a:r>
            <a:r>
              <a:rPr sz="1600" spc="-20" dirty="0">
                <a:latin typeface="Caladea"/>
                <a:cs typeface="Caladea"/>
              </a:rPr>
              <a:t>svoj  </a:t>
            </a:r>
            <a:r>
              <a:rPr sz="1600" spc="-10" dirty="0">
                <a:latin typeface="Caladea"/>
                <a:cs typeface="Caladea"/>
              </a:rPr>
              <a:t>pristanak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975" y="4955794"/>
            <a:ext cx="191706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147320" algn="l"/>
              </a:tabLst>
            </a:pPr>
            <a:r>
              <a:rPr sz="1600" spc="-5" dirty="0">
                <a:latin typeface="Caladea"/>
                <a:cs typeface="Caladea"/>
              </a:rPr>
              <a:t>Cilj je </a:t>
            </a:r>
            <a:r>
              <a:rPr sz="1600" spc="-15" dirty="0">
                <a:latin typeface="Caladea"/>
                <a:cs typeface="Caladea"/>
              </a:rPr>
              <a:t>zarada </a:t>
            </a:r>
            <a:r>
              <a:rPr sz="1600" spc="-5" dirty="0">
                <a:latin typeface="Caladea"/>
                <a:cs typeface="Caladea"/>
              </a:rPr>
              <a:t>od  </a:t>
            </a:r>
            <a:r>
              <a:rPr sz="1600" spc="-15" dirty="0">
                <a:latin typeface="Caladea"/>
                <a:cs typeface="Caladea"/>
              </a:rPr>
              <a:t>prebacivanja </a:t>
            </a:r>
            <a:r>
              <a:rPr sz="1600" spc="-5" dirty="0">
                <a:latin typeface="Caladea"/>
                <a:cs typeface="Caladea"/>
              </a:rPr>
              <a:t>osoba  </a:t>
            </a:r>
            <a:r>
              <a:rPr sz="1600" spc="-15" dirty="0">
                <a:latin typeface="Caladea"/>
                <a:cs typeface="Caladea"/>
              </a:rPr>
              <a:t>preko </a:t>
            </a:r>
            <a:r>
              <a:rPr sz="1600" spc="-10" dirty="0">
                <a:latin typeface="Caladea"/>
                <a:cs typeface="Caladea"/>
              </a:rPr>
              <a:t>granice, </a:t>
            </a:r>
            <a:r>
              <a:rPr sz="1600" spc="-5" dirty="0">
                <a:latin typeface="Caladea"/>
                <a:cs typeface="Caladea"/>
              </a:rPr>
              <a:t>a ne od  eksploatacije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136" y="1297304"/>
            <a:ext cx="29908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95"/>
              </a:spcBef>
              <a:tabLst>
                <a:tab pos="2423160" algn="l"/>
              </a:tabLst>
            </a:pPr>
            <a:r>
              <a:rPr sz="1600" b="1" spc="-15" dirty="0">
                <a:latin typeface="Caladea"/>
                <a:cs typeface="Caladea"/>
              </a:rPr>
              <a:t>P</a:t>
            </a:r>
            <a:r>
              <a:rPr sz="1600" b="1" u="heavy" spc="-15" dirty="0">
                <a:uFill>
                  <a:solidFill>
                    <a:srgbClr val="FF3300"/>
                  </a:solidFill>
                </a:uFill>
                <a:latin typeface="Caladea"/>
                <a:cs typeface="Caladea"/>
              </a:rPr>
              <a:t>ROSTITUCIJA	</a:t>
            </a:r>
            <a:endParaRPr sz="1600">
              <a:latin typeface="Caladea"/>
              <a:cs typeface="Caladea"/>
            </a:endParaRPr>
          </a:p>
          <a:p>
            <a:pPr marL="134620" indent="-121920">
              <a:lnSpc>
                <a:spcPts val="1885"/>
              </a:lnSpc>
              <a:buFont typeface="Nazli"/>
              <a:buChar char="•"/>
              <a:tabLst>
                <a:tab pos="134620" algn="l"/>
              </a:tabLst>
            </a:pPr>
            <a:r>
              <a:rPr sz="1600" spc="-10" dirty="0">
                <a:latin typeface="Caladea"/>
                <a:cs typeface="Caladea"/>
              </a:rPr>
              <a:t>Može </a:t>
            </a:r>
            <a:r>
              <a:rPr sz="1600" spc="-5" dirty="0">
                <a:latin typeface="Caladea"/>
                <a:cs typeface="Caladea"/>
              </a:rPr>
              <a:t>biti </a:t>
            </a:r>
            <a:r>
              <a:rPr sz="1600" spc="-10" dirty="0">
                <a:latin typeface="Caladea"/>
                <a:cs typeface="Caladea"/>
              </a:rPr>
              <a:t>međunarodna </a:t>
            </a:r>
            <a:r>
              <a:rPr sz="1600" spc="-5" dirty="0">
                <a:latin typeface="Caladea"/>
                <a:cs typeface="Caladea"/>
              </a:rPr>
              <a:t>i</a:t>
            </a:r>
            <a:r>
              <a:rPr sz="1600" spc="2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interna</a:t>
            </a:r>
            <a:endParaRPr sz="1600">
              <a:latin typeface="Caladea"/>
              <a:cs typeface="Caladea"/>
            </a:endParaRPr>
          </a:p>
          <a:p>
            <a:pPr marL="146685" indent="-134620">
              <a:lnSpc>
                <a:spcPct val="100000"/>
              </a:lnSpc>
              <a:spcBef>
                <a:spcPts val="70"/>
              </a:spcBef>
              <a:buChar char="•"/>
              <a:tabLst>
                <a:tab pos="147320" algn="l"/>
              </a:tabLst>
            </a:pPr>
            <a:r>
              <a:rPr sz="1600" spc="-5" dirty="0">
                <a:latin typeface="Caladea"/>
                <a:cs typeface="Caladea"/>
              </a:rPr>
              <a:t>osoba daje </a:t>
            </a:r>
            <a:r>
              <a:rPr sz="1600" spc="-10" dirty="0">
                <a:latin typeface="Caladea"/>
                <a:cs typeface="Caladea"/>
              </a:rPr>
              <a:t>pristanak za</a:t>
            </a:r>
            <a:r>
              <a:rPr sz="1600" spc="5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prelazak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adea"/>
                <a:cs typeface="Caladea"/>
              </a:rPr>
              <a:t>državne granice </a:t>
            </a:r>
            <a:r>
              <a:rPr sz="1600" spc="-5" dirty="0">
                <a:latin typeface="Caladea"/>
                <a:cs typeface="Caladea"/>
              </a:rPr>
              <a:t>(međunarodno)</a:t>
            </a:r>
            <a:endParaRPr sz="1600">
              <a:latin typeface="Caladea"/>
              <a:cs typeface="Caladea"/>
            </a:endParaRPr>
          </a:p>
          <a:p>
            <a:pPr marL="146685" indent="-134620">
              <a:lnSpc>
                <a:spcPct val="100000"/>
              </a:lnSpc>
              <a:buChar char="•"/>
              <a:tabLst>
                <a:tab pos="147320" algn="l"/>
              </a:tabLst>
            </a:pPr>
            <a:r>
              <a:rPr sz="1600" spc="-10" dirty="0">
                <a:latin typeface="Caladea"/>
                <a:cs typeface="Caladea"/>
              </a:rPr>
              <a:t>prelazak granice </a:t>
            </a:r>
            <a:r>
              <a:rPr sz="1600" spc="-5" dirty="0">
                <a:latin typeface="Caladea"/>
                <a:cs typeface="Caladea"/>
              </a:rPr>
              <a:t>može biti</a:t>
            </a:r>
            <a:r>
              <a:rPr sz="1600" spc="1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i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adea"/>
                <a:cs typeface="Caladea"/>
              </a:rPr>
              <a:t>legalni </a:t>
            </a:r>
            <a:r>
              <a:rPr sz="1600" spc="-5" dirty="0">
                <a:latin typeface="Caladea"/>
                <a:cs typeface="Caladea"/>
              </a:rPr>
              <a:t>i</a:t>
            </a:r>
            <a:r>
              <a:rPr sz="1600" spc="1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ilegalni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8136" y="3370021"/>
            <a:ext cx="27622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indent="-134620">
              <a:lnSpc>
                <a:spcPct val="100000"/>
              </a:lnSpc>
              <a:spcBef>
                <a:spcPts val="95"/>
              </a:spcBef>
              <a:buChar char="•"/>
              <a:tabLst>
                <a:tab pos="147320" algn="l"/>
              </a:tabLst>
            </a:pPr>
            <a:r>
              <a:rPr sz="1600" spc="-5" dirty="0">
                <a:latin typeface="Caladea"/>
                <a:cs typeface="Caladea"/>
              </a:rPr>
              <a:t>ima slobodu</a:t>
            </a:r>
            <a:r>
              <a:rPr sz="1600" spc="2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kretanja</a:t>
            </a:r>
            <a:endParaRPr sz="1600">
              <a:latin typeface="Caladea"/>
              <a:cs typeface="Calade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147320" algn="l"/>
              </a:tabLst>
            </a:pPr>
            <a:r>
              <a:rPr sz="1600" spc="-5" dirty="0">
                <a:latin typeface="Caladea"/>
                <a:cs typeface="Caladea"/>
              </a:rPr>
              <a:t>Osoba može slobodno odlučiti  hoće li se i </a:t>
            </a:r>
            <a:r>
              <a:rPr sz="1600" spc="-10" dirty="0">
                <a:latin typeface="Caladea"/>
                <a:cs typeface="Caladea"/>
              </a:rPr>
              <a:t>koliko </a:t>
            </a:r>
            <a:r>
              <a:rPr sz="1600" spc="-5" dirty="0">
                <a:latin typeface="Caladea"/>
                <a:cs typeface="Caladea"/>
              </a:rPr>
              <a:t>dugo </a:t>
            </a:r>
            <a:r>
              <a:rPr sz="1600" spc="-10" dirty="0">
                <a:latin typeface="Caladea"/>
                <a:cs typeface="Caladea"/>
              </a:rPr>
              <a:t>baviti  </a:t>
            </a:r>
            <a:r>
              <a:rPr sz="1600" spc="-5" dirty="0">
                <a:latin typeface="Caladea"/>
                <a:cs typeface="Caladea"/>
              </a:rPr>
              <a:t>prostitucijom</a:t>
            </a:r>
            <a:r>
              <a:rPr sz="1600" spc="-5" dirty="0">
                <a:solidFill>
                  <a:srgbClr val="000099"/>
                </a:solidFill>
                <a:latin typeface="Caladea"/>
                <a:cs typeface="Caladea"/>
              </a:rPr>
              <a:t>.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8136" y="4955794"/>
            <a:ext cx="29108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147320" algn="l"/>
              </a:tabLst>
            </a:pPr>
            <a:r>
              <a:rPr sz="1600" spc="-5" dirty="0">
                <a:latin typeface="Caladea"/>
                <a:cs typeface="Caladea"/>
              </a:rPr>
              <a:t>može </a:t>
            </a:r>
            <a:r>
              <a:rPr sz="1600" spc="-10" dirty="0">
                <a:latin typeface="Caladea"/>
                <a:cs typeface="Caladea"/>
              </a:rPr>
              <a:t>raspolagati </a:t>
            </a:r>
            <a:r>
              <a:rPr sz="1600" spc="-15" dirty="0">
                <a:latin typeface="Caladea"/>
                <a:cs typeface="Caladea"/>
              </a:rPr>
              <a:t>svojim </a:t>
            </a:r>
            <a:r>
              <a:rPr sz="1600" spc="-10" dirty="0">
                <a:latin typeface="Caladea"/>
                <a:cs typeface="Caladea"/>
              </a:rPr>
              <a:t>tijelom  </a:t>
            </a:r>
            <a:r>
              <a:rPr sz="1600" spc="-5" dirty="0">
                <a:latin typeface="Caladea"/>
                <a:cs typeface="Caladea"/>
              </a:rPr>
              <a:t>i </a:t>
            </a:r>
            <a:r>
              <a:rPr sz="1600" spc="-15" dirty="0">
                <a:latin typeface="Caladea"/>
                <a:cs typeface="Caladea"/>
              </a:rPr>
              <a:t>svojom </a:t>
            </a:r>
            <a:r>
              <a:rPr sz="1600" spc="-10" dirty="0">
                <a:latin typeface="Caladea"/>
                <a:cs typeface="Caladea"/>
              </a:rPr>
              <a:t>zaradom. Može, </a:t>
            </a:r>
            <a:r>
              <a:rPr sz="1600" spc="-5" dirty="0">
                <a:latin typeface="Caladea"/>
                <a:cs typeface="Caladea"/>
              </a:rPr>
              <a:t>ali i </a:t>
            </a:r>
            <a:r>
              <a:rPr sz="1600" spc="-10" dirty="0">
                <a:latin typeface="Caladea"/>
                <a:cs typeface="Caladea"/>
              </a:rPr>
              <a:t>ne  mora </a:t>
            </a:r>
            <a:r>
              <a:rPr sz="1600" spc="-15" dirty="0">
                <a:latin typeface="Caladea"/>
                <a:cs typeface="Caladea"/>
              </a:rPr>
              <a:t>uključivati </a:t>
            </a:r>
            <a:r>
              <a:rPr sz="1600" spc="-10" dirty="0">
                <a:latin typeface="Caladea"/>
                <a:cs typeface="Caladea"/>
              </a:rPr>
              <a:t>različite oblike  prisile </a:t>
            </a:r>
            <a:r>
              <a:rPr sz="1600" spc="-5" dirty="0">
                <a:latin typeface="Caladea"/>
                <a:cs typeface="Caladea"/>
              </a:rPr>
              <a:t>i</a:t>
            </a:r>
            <a:r>
              <a:rPr sz="1600" spc="1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eksploatacije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62" y="3353561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545" y="4953761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8990" y="3341370"/>
            <a:ext cx="2062480" cy="12700"/>
          </a:xfrm>
          <a:custGeom>
            <a:avLst/>
            <a:gdLst/>
            <a:ahLst/>
            <a:cxnLst/>
            <a:rect l="l" t="t" r="r" b="b"/>
            <a:pathLst>
              <a:path w="2062479" h="12700">
                <a:moveTo>
                  <a:pt x="0" y="0"/>
                </a:moveTo>
                <a:lnTo>
                  <a:pt x="2061972" y="12191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8990" y="4953761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32" y="0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761" y="3341370"/>
            <a:ext cx="2376170" cy="0"/>
          </a:xfrm>
          <a:custGeom>
            <a:avLst/>
            <a:gdLst/>
            <a:ahLst/>
            <a:cxnLst/>
            <a:rect l="l" t="t" r="r" b="b"/>
            <a:pathLst>
              <a:path w="2376170">
                <a:moveTo>
                  <a:pt x="0" y="0"/>
                </a:moveTo>
                <a:lnTo>
                  <a:pt x="2375916" y="0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761" y="4953761"/>
            <a:ext cx="2376170" cy="0"/>
          </a:xfrm>
          <a:custGeom>
            <a:avLst/>
            <a:gdLst/>
            <a:ahLst/>
            <a:cxnLst/>
            <a:rect l="l" t="t" r="r" b="b"/>
            <a:pathLst>
              <a:path w="2376170">
                <a:moveTo>
                  <a:pt x="0" y="0"/>
                </a:moveTo>
                <a:lnTo>
                  <a:pt x="2375916" y="0"/>
                </a:lnTo>
              </a:path>
            </a:pathLst>
          </a:custGeom>
          <a:ln w="19050">
            <a:solidFill>
              <a:srgbClr val="FF3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56894" y="0"/>
            <a:ext cx="7428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957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Razlike </a:t>
            </a:r>
            <a:r>
              <a:rPr spc="-5" dirty="0"/>
              <a:t>između </a:t>
            </a:r>
            <a:r>
              <a:rPr spc="-25" dirty="0"/>
              <a:t>trgovanja </a:t>
            </a:r>
            <a:r>
              <a:rPr spc="-5" dirty="0"/>
              <a:t>ljudima,  </a:t>
            </a:r>
            <a:r>
              <a:rPr spc="-10" dirty="0"/>
              <a:t>krijumčarenja </a:t>
            </a:r>
            <a:r>
              <a:rPr spc="-15" dirty="0"/>
              <a:t>migranata </a:t>
            </a:r>
            <a:r>
              <a:rPr spc="-5" dirty="0"/>
              <a:t>i</a:t>
            </a:r>
            <a:r>
              <a:rPr spc="10" dirty="0"/>
              <a:t> </a:t>
            </a:r>
            <a:r>
              <a:rPr spc="-5" dirty="0"/>
              <a:t>prostitucije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238240"/>
            <a:chOff x="0" y="0"/>
            <a:chExt cx="9144000" cy="6238240"/>
          </a:xfrm>
        </p:grpSpPr>
        <p:sp>
          <p:nvSpPr>
            <p:cNvPr id="4" name="object 4"/>
            <p:cNvSpPr/>
            <p:nvPr/>
          </p:nvSpPr>
          <p:spPr>
            <a:xfrm>
              <a:off x="4110228" y="0"/>
              <a:ext cx="5034280" cy="381000"/>
            </a:xfrm>
            <a:custGeom>
              <a:avLst/>
              <a:gdLst/>
              <a:ahLst/>
              <a:cxnLst/>
              <a:rect l="l" t="t" r="r" b="b"/>
              <a:pathLst>
                <a:path w="5034280" h="381000">
                  <a:moveTo>
                    <a:pt x="0" y="381000"/>
                  </a:moveTo>
                  <a:lnTo>
                    <a:pt x="5033772" y="381000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0000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" y="6192011"/>
              <a:ext cx="9131935" cy="45720"/>
            </a:xfrm>
            <a:custGeom>
              <a:avLst/>
              <a:gdLst/>
              <a:ahLst/>
              <a:cxnLst/>
              <a:rect l="l" t="t" r="r" b="b"/>
              <a:pathLst>
                <a:path w="9131935" h="45720">
                  <a:moveTo>
                    <a:pt x="9131808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0" y="45720"/>
                  </a:lnTo>
                  <a:lnTo>
                    <a:pt x="9131808" y="45720"/>
                  </a:lnTo>
                  <a:lnTo>
                    <a:pt x="9131808" y="41148"/>
                  </a:lnTo>
                  <a:lnTo>
                    <a:pt x="9131808" y="0"/>
                  </a:lnTo>
                  <a:close/>
                </a:path>
              </a:pathLst>
            </a:custGeom>
            <a:solidFill>
              <a:srgbClr val="FF0000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10354" cy="6233160"/>
            </a:xfrm>
            <a:custGeom>
              <a:avLst/>
              <a:gdLst/>
              <a:ahLst/>
              <a:cxnLst/>
              <a:rect l="l" t="t" r="r" b="b"/>
              <a:pathLst>
                <a:path w="4110354" h="6233160">
                  <a:moveTo>
                    <a:pt x="4110228" y="0"/>
                  </a:moveTo>
                  <a:lnTo>
                    <a:pt x="0" y="0"/>
                  </a:lnTo>
                  <a:lnTo>
                    <a:pt x="0" y="6233160"/>
                  </a:lnTo>
                  <a:lnTo>
                    <a:pt x="4110228" y="6233160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47546" y="2824352"/>
            <a:ext cx="123190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FFFFFF"/>
                </a:solidFill>
                <a:latin typeface="Carlito"/>
                <a:cs typeface="Carlito"/>
              </a:rPr>
              <a:t>VI</a:t>
            </a:r>
            <a:r>
              <a:rPr sz="3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700" spc="-7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7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endParaRPr sz="37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81498" y="2760980"/>
            <a:ext cx="3266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Film HCK –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Jasmina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8475" y="3248660"/>
            <a:ext cx="44132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rlito"/>
                <a:cs typeface="Carlito"/>
              </a:rPr>
              <a:t>https:</a:t>
            </a:r>
            <a:r>
              <a:rPr sz="3200" spc="-25" dirty="0">
                <a:latin typeface="Carlito"/>
                <a:cs typeface="Carlito"/>
                <a:hlinkClick r:id="rId3"/>
              </a:rPr>
              <a:t>//w</a:t>
            </a:r>
            <a:r>
              <a:rPr sz="3200" spc="-25" dirty="0">
                <a:latin typeface="Carlito"/>
                <a:cs typeface="Carlito"/>
              </a:rPr>
              <a:t>ww</a:t>
            </a:r>
            <a:r>
              <a:rPr sz="3200" spc="-25" dirty="0">
                <a:latin typeface="Carlito"/>
                <a:cs typeface="Carlito"/>
                <a:hlinkClick r:id="rId3"/>
              </a:rPr>
              <a:t>.youtube.com</a:t>
            </a:r>
            <a:endParaRPr sz="3200">
              <a:latin typeface="Carlito"/>
              <a:cs typeface="Carlito"/>
            </a:endParaRPr>
          </a:p>
          <a:p>
            <a:pPr marL="512445">
              <a:lnSpc>
                <a:spcPct val="100000"/>
              </a:lnSpc>
            </a:pPr>
            <a:r>
              <a:rPr sz="3200" spc="-10" dirty="0">
                <a:latin typeface="Carlito"/>
                <a:cs typeface="Carlito"/>
              </a:rPr>
              <a:t>/watch?v=NcifPEZ17yY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57" y="272541"/>
            <a:ext cx="356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Znakovi</a:t>
            </a:r>
            <a:r>
              <a:rPr spc="-35" dirty="0"/>
              <a:t> </a:t>
            </a:r>
            <a:r>
              <a:rPr spc="-5" dirty="0"/>
              <a:t>opasnosti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78"/>
            <a:ext cx="8004175" cy="414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adea"/>
                <a:cs typeface="Caladea"/>
              </a:rPr>
              <a:t>Nejasne </a:t>
            </a:r>
            <a:r>
              <a:rPr sz="2400" spc="-5" dirty="0">
                <a:latin typeface="Caladea"/>
                <a:cs typeface="Caladea"/>
              </a:rPr>
              <a:t>i nepotpune informacije o</a:t>
            </a:r>
            <a:r>
              <a:rPr sz="2400" spc="-2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poslu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adea"/>
                <a:cs typeface="Caladea"/>
              </a:rPr>
              <a:t>Niskokvalificirani dobro </a:t>
            </a:r>
            <a:r>
              <a:rPr sz="2400" spc="-5" dirty="0">
                <a:latin typeface="Caladea"/>
                <a:cs typeface="Caladea"/>
              </a:rPr>
              <a:t>plaćeni</a:t>
            </a:r>
            <a:r>
              <a:rPr sz="2400" spc="-35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poslovi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adea"/>
                <a:cs typeface="Caladea"/>
              </a:rPr>
              <a:t>Neodgovarajuća </a:t>
            </a:r>
            <a:r>
              <a:rPr sz="2400" dirty="0">
                <a:latin typeface="Caladea"/>
                <a:cs typeface="Caladea"/>
              </a:rPr>
              <a:t>stručna</a:t>
            </a:r>
            <a:r>
              <a:rPr sz="2400" spc="10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sprema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59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adea"/>
                <a:cs typeface="Caladea"/>
              </a:rPr>
              <a:t>Nije </a:t>
            </a:r>
            <a:r>
              <a:rPr sz="2400" spc="-10" dirty="0">
                <a:latin typeface="Caladea"/>
                <a:cs typeface="Caladea"/>
              </a:rPr>
              <a:t>potrebno </a:t>
            </a:r>
            <a:r>
              <a:rPr sz="2400" spc="-15" dirty="0">
                <a:latin typeface="Caladea"/>
                <a:cs typeface="Caladea"/>
              </a:rPr>
              <a:t>poznavanje </a:t>
            </a:r>
            <a:r>
              <a:rPr sz="2400" spc="-5" dirty="0">
                <a:latin typeface="Caladea"/>
                <a:cs typeface="Caladea"/>
              </a:rPr>
              <a:t>jezika zemlje </a:t>
            </a:r>
            <a:r>
              <a:rPr sz="2400" dirty="0">
                <a:latin typeface="Caladea"/>
                <a:cs typeface="Caladea"/>
              </a:rPr>
              <a:t>u </a:t>
            </a:r>
            <a:r>
              <a:rPr sz="2400" spc="-10" dirty="0">
                <a:latin typeface="Caladea"/>
                <a:cs typeface="Caladea"/>
              </a:rPr>
              <a:t>kojoj </a:t>
            </a:r>
            <a:r>
              <a:rPr sz="2400" dirty="0">
                <a:latin typeface="Caladea"/>
                <a:cs typeface="Caladea"/>
              </a:rPr>
              <a:t>će se</a:t>
            </a:r>
            <a:r>
              <a:rPr sz="2400" spc="20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raditi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45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adea"/>
                <a:cs typeface="Caladea"/>
              </a:rPr>
              <a:t>Ugovor </a:t>
            </a:r>
            <a:r>
              <a:rPr sz="2400" spc="-5" dirty="0">
                <a:latin typeface="Caladea"/>
                <a:cs typeface="Caladea"/>
              </a:rPr>
              <a:t>na stranom </a:t>
            </a:r>
            <a:r>
              <a:rPr sz="2400" spc="-10" dirty="0">
                <a:latin typeface="Caladea"/>
                <a:cs typeface="Caladea"/>
              </a:rPr>
              <a:t>jeziku </a:t>
            </a:r>
            <a:r>
              <a:rPr sz="1600" spc="-5" dirty="0">
                <a:latin typeface="Caladea"/>
                <a:cs typeface="Caladea"/>
              </a:rPr>
              <a:t>- </a:t>
            </a:r>
            <a:r>
              <a:rPr sz="1600" spc="-20" dirty="0">
                <a:latin typeface="Caladea"/>
                <a:cs typeface="Caladea"/>
              </a:rPr>
              <a:t>“čuvat </a:t>
            </a:r>
            <a:r>
              <a:rPr sz="1600" spc="-5" dirty="0">
                <a:latin typeface="Caladea"/>
                <a:cs typeface="Caladea"/>
              </a:rPr>
              <a:t>ćemo </a:t>
            </a:r>
            <a:r>
              <a:rPr sz="1600" spc="-15" dirty="0">
                <a:latin typeface="Caladea"/>
                <a:cs typeface="Caladea"/>
              </a:rPr>
              <a:t>ukupnu zaradu </a:t>
            </a:r>
            <a:r>
              <a:rPr sz="1600" spc="-5" dirty="0">
                <a:latin typeface="Caladea"/>
                <a:cs typeface="Caladea"/>
              </a:rPr>
              <a:t>do </a:t>
            </a:r>
            <a:r>
              <a:rPr sz="1600" spc="-10" dirty="0">
                <a:latin typeface="Caladea"/>
                <a:cs typeface="Caladea"/>
              </a:rPr>
              <a:t>isteka </a:t>
            </a:r>
            <a:r>
              <a:rPr sz="1600" spc="-20" dirty="0">
                <a:latin typeface="Caladea"/>
                <a:cs typeface="Caladea"/>
              </a:rPr>
              <a:t>ugovora</a:t>
            </a:r>
            <a:r>
              <a:rPr sz="1600" spc="22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o</a:t>
            </a:r>
            <a:endParaRPr sz="1600">
              <a:latin typeface="Caladea"/>
              <a:cs typeface="Caladea"/>
            </a:endParaRPr>
          </a:p>
          <a:p>
            <a:pPr marL="3670935">
              <a:lnSpc>
                <a:spcPts val="1540"/>
              </a:lnSpc>
            </a:pPr>
            <a:r>
              <a:rPr sz="1600" spc="-10" dirty="0">
                <a:latin typeface="Caladea"/>
                <a:cs typeface="Caladea"/>
              </a:rPr>
              <a:t>radu”;</a:t>
            </a:r>
            <a:endParaRPr sz="1600">
              <a:latin typeface="Caladea"/>
              <a:cs typeface="Caladea"/>
            </a:endParaRPr>
          </a:p>
          <a:p>
            <a:pPr marL="3535045" lvl="1" indent="-113664">
              <a:lnSpc>
                <a:spcPts val="1730"/>
              </a:lnSpc>
              <a:buChar char="-"/>
              <a:tabLst>
                <a:tab pos="3535679" algn="l"/>
              </a:tabLst>
            </a:pPr>
            <a:r>
              <a:rPr sz="1600" spc="-10" dirty="0">
                <a:latin typeface="Caladea"/>
                <a:cs typeface="Caladea"/>
              </a:rPr>
              <a:t>“umanjit </a:t>
            </a:r>
            <a:r>
              <a:rPr sz="1600" spc="-5" dirty="0">
                <a:latin typeface="Caladea"/>
                <a:cs typeface="Caladea"/>
              </a:rPr>
              <a:t>ćemo </a:t>
            </a:r>
            <a:r>
              <a:rPr sz="1600" spc="-15" dirty="0">
                <a:latin typeface="Caladea"/>
                <a:cs typeface="Caladea"/>
              </a:rPr>
              <a:t>ukupnu zaradu </a:t>
            </a:r>
            <a:r>
              <a:rPr sz="1600" spc="-10" dirty="0">
                <a:latin typeface="Caladea"/>
                <a:cs typeface="Caladea"/>
              </a:rPr>
              <a:t>za</a:t>
            </a:r>
            <a:r>
              <a:rPr sz="1600" spc="135" dirty="0">
                <a:latin typeface="Caladea"/>
                <a:cs typeface="Caladea"/>
              </a:rPr>
              <a:t> </a:t>
            </a:r>
            <a:r>
              <a:rPr sz="1600" spc="-15" dirty="0">
                <a:latin typeface="Caladea"/>
                <a:cs typeface="Caladea"/>
              </a:rPr>
              <a:t>troškove”;</a:t>
            </a:r>
            <a:endParaRPr sz="1600">
              <a:latin typeface="Caladea"/>
              <a:cs typeface="Caladea"/>
            </a:endParaRPr>
          </a:p>
          <a:p>
            <a:pPr marL="3535045" lvl="1" indent="-113664">
              <a:lnSpc>
                <a:spcPts val="1675"/>
              </a:lnSpc>
              <a:buChar char="-"/>
              <a:tabLst>
                <a:tab pos="3535679" algn="l"/>
              </a:tabLst>
            </a:pPr>
            <a:r>
              <a:rPr sz="1600" spc="-10" dirty="0">
                <a:latin typeface="Caladea"/>
                <a:cs typeface="Caladea"/>
              </a:rPr>
              <a:t>“zadržat </a:t>
            </a:r>
            <a:r>
              <a:rPr sz="1600" spc="-5" dirty="0">
                <a:latin typeface="Caladea"/>
                <a:cs typeface="Caladea"/>
              </a:rPr>
              <a:t>ćemo postotak</a:t>
            </a:r>
            <a:r>
              <a:rPr sz="1600" spc="30" dirty="0">
                <a:latin typeface="Caladea"/>
                <a:cs typeface="Caladea"/>
              </a:rPr>
              <a:t> </a:t>
            </a:r>
            <a:r>
              <a:rPr sz="1600" spc="-30" dirty="0">
                <a:latin typeface="Caladea"/>
                <a:cs typeface="Caladea"/>
              </a:rPr>
              <a:t>zarade”.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ts val="23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adea"/>
                <a:cs typeface="Caladea"/>
              </a:rPr>
              <a:t>U </a:t>
            </a:r>
            <a:r>
              <a:rPr sz="2400" spc="-5" dirty="0">
                <a:latin typeface="Caladea"/>
                <a:cs typeface="Caladea"/>
              </a:rPr>
              <a:t>slučaju </a:t>
            </a:r>
            <a:r>
              <a:rPr sz="2400" dirty="0">
                <a:latin typeface="Caladea"/>
                <a:cs typeface="Caladea"/>
              </a:rPr>
              <a:t>da se </a:t>
            </a:r>
            <a:r>
              <a:rPr sz="2400" spc="-5" dirty="0">
                <a:latin typeface="Caladea"/>
                <a:cs typeface="Caladea"/>
              </a:rPr>
              <a:t>nađete </a:t>
            </a:r>
            <a:r>
              <a:rPr sz="2400" dirty="0">
                <a:latin typeface="Caladea"/>
                <a:cs typeface="Caladea"/>
              </a:rPr>
              <a:t>u </a:t>
            </a:r>
            <a:r>
              <a:rPr sz="2400" spc="-10" dirty="0">
                <a:latin typeface="Caladea"/>
                <a:cs typeface="Caladea"/>
              </a:rPr>
              <a:t>nevolji </a:t>
            </a:r>
            <a:r>
              <a:rPr sz="2400" dirty="0">
                <a:latin typeface="Caladea"/>
                <a:cs typeface="Caladea"/>
              </a:rPr>
              <a:t>i </a:t>
            </a:r>
            <a:r>
              <a:rPr sz="2400" spc="-5" dirty="0">
                <a:latin typeface="Caladea"/>
                <a:cs typeface="Caladea"/>
              </a:rPr>
              <a:t>ne </a:t>
            </a:r>
            <a:r>
              <a:rPr sz="2400" spc="-10" dirty="0">
                <a:latin typeface="Caladea"/>
                <a:cs typeface="Caladea"/>
              </a:rPr>
              <a:t>možete</a:t>
            </a:r>
            <a:r>
              <a:rPr sz="2400" spc="-5" dirty="0">
                <a:latin typeface="Caladea"/>
                <a:cs typeface="Caladea"/>
              </a:rPr>
              <a:t> slobodno</a:t>
            </a:r>
            <a:endParaRPr sz="2400">
              <a:latin typeface="Caladea"/>
              <a:cs typeface="Caladea"/>
            </a:endParaRPr>
          </a:p>
          <a:p>
            <a:pPr marL="355600">
              <a:lnSpc>
                <a:spcPts val="2020"/>
              </a:lnSpc>
            </a:pPr>
            <a:r>
              <a:rPr sz="2400" spc="-15" dirty="0">
                <a:latin typeface="Caladea"/>
                <a:cs typeface="Caladea"/>
              </a:rPr>
              <a:t>razgovarati, </a:t>
            </a:r>
            <a:r>
              <a:rPr sz="2400" spc="-10" dirty="0">
                <a:latin typeface="Caladea"/>
                <a:cs typeface="Caladea"/>
              </a:rPr>
              <a:t>barem </a:t>
            </a:r>
            <a:r>
              <a:rPr sz="2400" spc="-5" dirty="0">
                <a:latin typeface="Caladea"/>
                <a:cs typeface="Caladea"/>
              </a:rPr>
              <a:t>s jednom osobom </a:t>
            </a:r>
            <a:r>
              <a:rPr sz="2400" spc="-15" dirty="0">
                <a:latin typeface="Caladea"/>
                <a:cs typeface="Caladea"/>
              </a:rPr>
              <a:t>dogovorite</a:t>
            </a:r>
            <a:r>
              <a:rPr sz="2400" spc="5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tajnu</a:t>
            </a:r>
            <a:endParaRPr sz="2400">
              <a:latin typeface="Caladea"/>
              <a:cs typeface="Caladea"/>
            </a:endParaRPr>
          </a:p>
          <a:p>
            <a:pPr marL="355600">
              <a:lnSpc>
                <a:spcPts val="2450"/>
              </a:lnSpc>
            </a:pPr>
            <a:r>
              <a:rPr sz="2400" spc="-5" dirty="0">
                <a:latin typeface="Caladea"/>
                <a:cs typeface="Caladea"/>
              </a:rPr>
              <a:t>rečenicu </a:t>
            </a:r>
            <a:r>
              <a:rPr sz="2400" spc="-10" dirty="0">
                <a:latin typeface="Caladea"/>
                <a:cs typeface="Caladea"/>
              </a:rPr>
              <a:t>koja </a:t>
            </a:r>
            <a:r>
              <a:rPr sz="2400" spc="-5" dirty="0">
                <a:latin typeface="Caladea"/>
                <a:cs typeface="Caladea"/>
              </a:rPr>
              <a:t>će upozoriti </a:t>
            </a:r>
            <a:r>
              <a:rPr sz="2400" dirty="0">
                <a:latin typeface="Caladea"/>
                <a:cs typeface="Caladea"/>
              </a:rPr>
              <a:t>da </a:t>
            </a:r>
            <a:r>
              <a:rPr sz="2400" spc="-20" dirty="0">
                <a:latin typeface="Caladea"/>
                <a:cs typeface="Caladea"/>
              </a:rPr>
              <a:t>vam </a:t>
            </a:r>
            <a:r>
              <a:rPr sz="2400" spc="-5" dirty="0">
                <a:latin typeface="Caladea"/>
                <a:cs typeface="Caladea"/>
              </a:rPr>
              <a:t>je </a:t>
            </a:r>
            <a:r>
              <a:rPr sz="2400" spc="-10" dirty="0">
                <a:latin typeface="Caladea"/>
                <a:cs typeface="Caladea"/>
              </a:rPr>
              <a:t>potrebna</a:t>
            </a:r>
            <a:r>
              <a:rPr sz="2400" spc="10" dirty="0">
                <a:latin typeface="Caladea"/>
                <a:cs typeface="Caladea"/>
              </a:rPr>
              <a:t> </a:t>
            </a:r>
            <a:r>
              <a:rPr sz="2400" spc="-5" dirty="0">
                <a:latin typeface="Caladea"/>
                <a:cs typeface="Caladea"/>
              </a:rPr>
              <a:t>pomoć!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735"/>
              </a:lnSpc>
              <a:spcBef>
                <a:spcPts val="2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adea"/>
                <a:cs typeface="Caladea"/>
              </a:rPr>
              <a:t>Zarada</a:t>
            </a:r>
            <a:r>
              <a:rPr sz="2400" spc="-25" dirty="0">
                <a:latin typeface="Caladea"/>
                <a:cs typeface="Caladea"/>
              </a:rPr>
              <a:t> </a:t>
            </a:r>
            <a:r>
              <a:rPr sz="2400" dirty="0">
                <a:latin typeface="Caladea"/>
                <a:cs typeface="Caladea"/>
              </a:rPr>
              <a:t>odlična!</a:t>
            </a:r>
            <a:endParaRPr sz="2400">
              <a:latin typeface="Caladea"/>
              <a:cs typeface="Caladea"/>
            </a:endParaRPr>
          </a:p>
          <a:p>
            <a:pPr marL="355600" indent="-343535">
              <a:lnSpc>
                <a:spcPts val="273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adea"/>
                <a:cs typeface="Caladea"/>
              </a:rPr>
              <a:t>Hitno</a:t>
            </a:r>
            <a:r>
              <a:rPr sz="2400" spc="-20" dirty="0">
                <a:latin typeface="Caladea"/>
                <a:cs typeface="Caladea"/>
              </a:rPr>
              <a:t> </a:t>
            </a:r>
            <a:r>
              <a:rPr sz="2400" spc="-10" dirty="0">
                <a:latin typeface="Caladea"/>
                <a:cs typeface="Caladea"/>
              </a:rPr>
              <a:t>tražim!</a:t>
            </a:r>
            <a:endParaRPr sz="2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72541"/>
            <a:ext cx="258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Mjere</a:t>
            </a:r>
            <a:r>
              <a:rPr spc="-80" dirty="0"/>
              <a:t> </a:t>
            </a:r>
            <a:r>
              <a:rPr spc="-15" dirty="0"/>
              <a:t>opreza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569"/>
            <a:ext cx="7884795" cy="4442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i="1" spc="5" dirty="0">
                <a:latin typeface="Times New Roman"/>
                <a:cs typeface="Times New Roman"/>
              </a:rPr>
              <a:t>Na </a:t>
            </a:r>
            <a:r>
              <a:rPr sz="2200" b="1" i="1" spc="110" dirty="0">
                <a:latin typeface="Times New Roman"/>
                <a:cs typeface="Times New Roman"/>
              </a:rPr>
              <a:t>razgovoru </a:t>
            </a:r>
            <a:r>
              <a:rPr sz="2200" b="1" i="1" spc="155" dirty="0">
                <a:latin typeface="Times New Roman"/>
                <a:cs typeface="Times New Roman"/>
              </a:rPr>
              <a:t>za</a:t>
            </a:r>
            <a:r>
              <a:rPr sz="2200" b="1" i="1" spc="-325" dirty="0">
                <a:latin typeface="Times New Roman"/>
                <a:cs typeface="Times New Roman"/>
              </a:rPr>
              <a:t> </a:t>
            </a:r>
            <a:r>
              <a:rPr sz="2200" b="1" i="1" spc="95" dirty="0">
                <a:latin typeface="Times New Roman"/>
                <a:cs typeface="Times New Roman"/>
              </a:rPr>
              <a:t>posao</a:t>
            </a:r>
            <a:r>
              <a:rPr sz="2200" b="1" spc="95" dirty="0">
                <a:latin typeface="Caladea"/>
                <a:cs typeface="Caladea"/>
              </a:rPr>
              <a:t>:</a:t>
            </a:r>
            <a:endParaRPr sz="2200">
              <a:latin typeface="Caladea"/>
              <a:cs typeface="Caladea"/>
            </a:endParaRPr>
          </a:p>
          <a:p>
            <a:pPr marL="355600" marR="508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30" dirty="0">
                <a:latin typeface="Caladea"/>
                <a:cs typeface="Caladea"/>
              </a:rPr>
              <a:t>Temeljito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5" dirty="0">
                <a:latin typeface="Caladea"/>
                <a:cs typeface="Caladea"/>
              </a:rPr>
              <a:t>raspitajte </a:t>
            </a:r>
            <a:r>
              <a:rPr sz="2200" spc="-5" dirty="0">
                <a:latin typeface="Caladea"/>
                <a:cs typeface="Caladea"/>
              </a:rPr>
              <a:t>o svim detaljima posla i </a:t>
            </a:r>
            <a:r>
              <a:rPr sz="2200" spc="-15" dirty="0">
                <a:latin typeface="Caladea"/>
                <a:cs typeface="Caladea"/>
              </a:rPr>
              <a:t>zatražite </a:t>
            </a:r>
            <a:r>
              <a:rPr sz="2200" spc="-5" dirty="0">
                <a:latin typeface="Caladea"/>
                <a:cs typeface="Caladea"/>
              </a:rPr>
              <a:t>da </a:t>
            </a:r>
            <a:r>
              <a:rPr sz="2200" spc="-25" dirty="0">
                <a:latin typeface="Caladea"/>
                <a:cs typeface="Caladea"/>
              </a:rPr>
              <a:t>vam 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0" dirty="0">
                <a:latin typeface="Caladea"/>
                <a:cs typeface="Caladea"/>
              </a:rPr>
              <a:t>predoči </a:t>
            </a:r>
            <a:r>
              <a:rPr sz="2200" spc="-5" dirty="0">
                <a:latin typeface="Caladea"/>
                <a:cs typeface="Caladea"/>
              </a:rPr>
              <a:t>i objasni </a:t>
            </a:r>
            <a:r>
              <a:rPr sz="2200" spc="-25" dirty="0">
                <a:latin typeface="Caladea"/>
                <a:cs typeface="Caladea"/>
              </a:rPr>
              <a:t>ugovor </a:t>
            </a:r>
            <a:r>
              <a:rPr sz="2200" spc="-15" dirty="0">
                <a:latin typeface="Caladea"/>
                <a:cs typeface="Caladea"/>
              </a:rPr>
              <a:t>koji mora </a:t>
            </a:r>
            <a:r>
              <a:rPr sz="2200" spc="-5" dirty="0">
                <a:latin typeface="Caladea"/>
                <a:cs typeface="Caladea"/>
              </a:rPr>
              <a:t>biti </a:t>
            </a:r>
            <a:r>
              <a:rPr sz="2200" spc="-10" dirty="0">
                <a:latin typeface="Caladea"/>
                <a:cs typeface="Caladea"/>
              </a:rPr>
              <a:t>jasan, napisan na  </a:t>
            </a:r>
            <a:r>
              <a:rPr sz="2200" spc="-20" dirty="0">
                <a:latin typeface="Caladea"/>
                <a:cs typeface="Caladea"/>
              </a:rPr>
              <a:t>vašem </a:t>
            </a:r>
            <a:r>
              <a:rPr sz="2200" spc="-10" dirty="0">
                <a:latin typeface="Caladea"/>
                <a:cs typeface="Caladea"/>
              </a:rPr>
              <a:t>jeziku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koji mora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sadržavati:</a:t>
            </a:r>
            <a:endParaRPr sz="2200">
              <a:latin typeface="Caladea"/>
              <a:cs typeface="Caladea"/>
            </a:endParaRPr>
          </a:p>
          <a:p>
            <a:pPr marL="1113155" marR="518159" lvl="1" indent="-186055">
              <a:lnSpc>
                <a:spcPct val="100000"/>
              </a:lnSpc>
              <a:spcBef>
                <a:spcPts val="530"/>
              </a:spcBef>
              <a:buChar char="-"/>
              <a:tabLst>
                <a:tab pos="1081405" algn="l"/>
              </a:tabLst>
            </a:pPr>
            <a:r>
              <a:rPr sz="2200" spc="-5" dirty="0">
                <a:latin typeface="Caladea"/>
                <a:cs typeface="Caladea"/>
              </a:rPr>
              <a:t>ime </a:t>
            </a:r>
            <a:r>
              <a:rPr sz="2200" spc="-20" dirty="0">
                <a:latin typeface="Caladea"/>
                <a:cs typeface="Caladea"/>
              </a:rPr>
              <a:t>države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grada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5" dirty="0">
                <a:latin typeface="Caladea"/>
                <a:cs typeface="Caladea"/>
              </a:rPr>
              <a:t>kojem </a:t>
            </a:r>
            <a:r>
              <a:rPr sz="2200" spc="-10" dirty="0">
                <a:latin typeface="Caladea"/>
                <a:cs typeface="Caladea"/>
              </a:rPr>
              <a:t>ćete </a:t>
            </a:r>
            <a:r>
              <a:rPr sz="2200" spc="-15" dirty="0">
                <a:latin typeface="Caladea"/>
                <a:cs typeface="Caladea"/>
              </a:rPr>
              <a:t>raditi te </a:t>
            </a:r>
            <a:r>
              <a:rPr sz="2200" spc="-5" dirty="0">
                <a:latin typeface="Caladea"/>
                <a:cs typeface="Caladea"/>
              </a:rPr>
              <a:t>ime i </a:t>
            </a:r>
            <a:r>
              <a:rPr sz="2200" spc="-10" dirty="0">
                <a:latin typeface="Caladea"/>
                <a:cs typeface="Caladea"/>
              </a:rPr>
              <a:t>adresu  </a:t>
            </a:r>
            <a:r>
              <a:rPr sz="2200" spc="-5" dirty="0">
                <a:latin typeface="Caladea"/>
                <a:cs typeface="Caladea"/>
              </a:rPr>
              <a:t>agencije </a:t>
            </a:r>
            <a:r>
              <a:rPr sz="2200" spc="-20" dirty="0">
                <a:latin typeface="Caladea"/>
                <a:cs typeface="Caladea"/>
              </a:rPr>
              <a:t>preko </a:t>
            </a:r>
            <a:r>
              <a:rPr sz="2200" spc="-15" dirty="0">
                <a:latin typeface="Caladea"/>
                <a:cs typeface="Caladea"/>
              </a:rPr>
              <a:t>koje </a:t>
            </a:r>
            <a:r>
              <a:rPr sz="2200" spc="-5" dirty="0">
                <a:latin typeface="Caladea"/>
                <a:cs typeface="Caladea"/>
              </a:rPr>
              <a:t>se</a:t>
            </a:r>
            <a:r>
              <a:rPr sz="2200" spc="8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zapošljavate;</a:t>
            </a:r>
            <a:endParaRPr sz="2200">
              <a:latin typeface="Caladea"/>
              <a:cs typeface="Caladea"/>
            </a:endParaRPr>
          </a:p>
          <a:p>
            <a:pPr marL="1080770" lvl="1" indent="-154305">
              <a:lnSpc>
                <a:spcPct val="100000"/>
              </a:lnSpc>
              <a:spcBef>
                <a:spcPts val="530"/>
              </a:spcBef>
              <a:buChar char="-"/>
              <a:tabLst>
                <a:tab pos="1081405" algn="l"/>
              </a:tabLst>
            </a:pPr>
            <a:r>
              <a:rPr sz="2200" spc="-5" dirty="0">
                <a:latin typeface="Caladea"/>
                <a:cs typeface="Caladea"/>
              </a:rPr>
              <a:t>ime </a:t>
            </a:r>
            <a:r>
              <a:rPr sz="2200" spc="-15" dirty="0">
                <a:latin typeface="Caladea"/>
                <a:cs typeface="Caladea"/>
              </a:rPr>
              <a:t>poslodavca te njegovu </a:t>
            </a:r>
            <a:r>
              <a:rPr sz="2200" spc="-10" dirty="0">
                <a:latin typeface="Caladea"/>
                <a:cs typeface="Caladea"/>
              </a:rPr>
              <a:t>adresu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broj telefonske</a:t>
            </a:r>
            <a:r>
              <a:rPr sz="2200" spc="204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fiksne</a:t>
            </a:r>
            <a:endParaRPr sz="2200">
              <a:latin typeface="Caladea"/>
              <a:cs typeface="Caladea"/>
            </a:endParaRPr>
          </a:p>
          <a:p>
            <a:pPr marL="1050290">
              <a:lnSpc>
                <a:spcPct val="100000"/>
              </a:lnSpc>
            </a:pPr>
            <a:r>
              <a:rPr sz="2200" spc="-5" dirty="0">
                <a:latin typeface="Caladea"/>
                <a:cs typeface="Caladea"/>
              </a:rPr>
              <a:t>linije (</a:t>
            </a:r>
            <a:r>
              <a:rPr sz="2200" b="1" spc="-5" dirty="0">
                <a:latin typeface="Caladea"/>
                <a:cs typeface="Caladea"/>
              </a:rPr>
              <a:t>ne samo </a:t>
            </a:r>
            <a:r>
              <a:rPr sz="2200" b="1" spc="-15" dirty="0">
                <a:latin typeface="Caladea"/>
                <a:cs typeface="Caladea"/>
              </a:rPr>
              <a:t>broj </a:t>
            </a:r>
            <a:r>
              <a:rPr sz="2200" b="1" spc="-10" dirty="0">
                <a:latin typeface="Caladea"/>
                <a:cs typeface="Caladea"/>
              </a:rPr>
              <a:t>mobilnog</a:t>
            </a:r>
            <a:r>
              <a:rPr sz="2200" b="1" spc="80" dirty="0">
                <a:latin typeface="Caladea"/>
                <a:cs typeface="Caladea"/>
              </a:rPr>
              <a:t> </a:t>
            </a:r>
            <a:r>
              <a:rPr sz="2200" b="1" spc="-10" dirty="0">
                <a:latin typeface="Caladea"/>
                <a:cs typeface="Caladea"/>
              </a:rPr>
              <a:t>telefona!</a:t>
            </a:r>
            <a:r>
              <a:rPr sz="2200" spc="-10" dirty="0">
                <a:latin typeface="Caladea"/>
                <a:cs typeface="Caladea"/>
              </a:rPr>
              <a:t>);</a:t>
            </a:r>
            <a:endParaRPr sz="2200">
              <a:latin typeface="Caladea"/>
              <a:cs typeface="Caladea"/>
            </a:endParaRPr>
          </a:p>
          <a:p>
            <a:pPr marL="1080770" lvl="1" indent="-154305">
              <a:lnSpc>
                <a:spcPct val="100000"/>
              </a:lnSpc>
              <a:spcBef>
                <a:spcPts val="530"/>
              </a:spcBef>
              <a:buChar char="-"/>
              <a:tabLst>
                <a:tab pos="1081405" algn="l"/>
              </a:tabLst>
            </a:pPr>
            <a:r>
              <a:rPr sz="2200" spc="-5" dirty="0">
                <a:latin typeface="Caladea"/>
                <a:cs typeface="Caladea"/>
              </a:rPr>
              <a:t>dužinu </a:t>
            </a:r>
            <a:r>
              <a:rPr sz="2200" spc="-10" dirty="0">
                <a:latin typeface="Caladea"/>
                <a:cs typeface="Caladea"/>
              </a:rPr>
              <a:t>trajanja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25" dirty="0">
                <a:latin typeface="Caladea"/>
                <a:cs typeface="Caladea"/>
              </a:rPr>
              <a:t>ugovora;</a:t>
            </a:r>
            <a:endParaRPr sz="2200">
              <a:latin typeface="Caladea"/>
              <a:cs typeface="Caladea"/>
            </a:endParaRPr>
          </a:p>
          <a:p>
            <a:pPr marL="1080770" lvl="1" indent="-154305">
              <a:lnSpc>
                <a:spcPct val="100000"/>
              </a:lnSpc>
              <a:spcBef>
                <a:spcPts val="525"/>
              </a:spcBef>
              <a:buChar char="-"/>
              <a:tabLst>
                <a:tab pos="1081405" algn="l"/>
              </a:tabLst>
            </a:pPr>
            <a:r>
              <a:rPr sz="2200" spc="-5" dirty="0">
                <a:latin typeface="Caladea"/>
                <a:cs typeface="Caladea"/>
              </a:rPr>
              <a:t>posljedice </a:t>
            </a:r>
            <a:r>
              <a:rPr sz="2200" spc="-10" dirty="0">
                <a:latin typeface="Caladea"/>
                <a:cs typeface="Caladea"/>
              </a:rPr>
              <a:t>raskida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25" dirty="0">
                <a:latin typeface="Caladea"/>
                <a:cs typeface="Caladea"/>
              </a:rPr>
              <a:t>ugovora.</a:t>
            </a:r>
            <a:endParaRPr sz="2200">
              <a:latin typeface="Caladea"/>
              <a:cs typeface="Caladea"/>
            </a:endParaRPr>
          </a:p>
          <a:p>
            <a:pPr marL="12700" marR="37465">
              <a:lnSpc>
                <a:spcPct val="120000"/>
              </a:lnSpc>
              <a:spcBef>
                <a:spcPts val="20"/>
              </a:spcBef>
            </a:pPr>
            <a:r>
              <a:rPr sz="1800" spc="-15" dirty="0">
                <a:latin typeface="Caladea"/>
                <a:cs typeface="Caladea"/>
              </a:rPr>
              <a:t>Ugovor mora </a:t>
            </a:r>
            <a:r>
              <a:rPr sz="1800" spc="-5" dirty="0">
                <a:latin typeface="Caladea"/>
                <a:cs typeface="Caladea"/>
              </a:rPr>
              <a:t>biti jasno napisan </a:t>
            </a:r>
            <a:r>
              <a:rPr sz="1800" dirty="0">
                <a:latin typeface="Caladea"/>
                <a:cs typeface="Caladea"/>
              </a:rPr>
              <a:t>u četiri </a:t>
            </a:r>
            <a:r>
              <a:rPr sz="1800" spc="-10" dirty="0">
                <a:latin typeface="Caladea"/>
                <a:cs typeface="Caladea"/>
              </a:rPr>
              <a:t>primjerka, </a:t>
            </a:r>
            <a:r>
              <a:rPr sz="1800" spc="-30" dirty="0">
                <a:latin typeface="Caladea"/>
                <a:cs typeface="Caladea"/>
              </a:rPr>
              <a:t>dva </a:t>
            </a:r>
            <a:r>
              <a:rPr sz="1800" spc="-5" dirty="0">
                <a:latin typeface="Caladea"/>
                <a:cs typeface="Caladea"/>
              </a:rPr>
              <a:t>na </a:t>
            </a:r>
            <a:r>
              <a:rPr sz="1800" spc="-10" dirty="0">
                <a:latin typeface="Caladea"/>
                <a:cs typeface="Caladea"/>
              </a:rPr>
              <a:t>stranom jeziku </a:t>
            </a:r>
            <a:r>
              <a:rPr sz="1800" spc="-5" dirty="0">
                <a:latin typeface="Caladea"/>
                <a:cs typeface="Caladea"/>
              </a:rPr>
              <a:t>i </a:t>
            </a:r>
            <a:r>
              <a:rPr sz="1800" spc="-30" dirty="0">
                <a:latin typeface="Caladea"/>
                <a:cs typeface="Caladea"/>
              </a:rPr>
              <a:t>dva </a:t>
            </a:r>
            <a:r>
              <a:rPr sz="1800" spc="-5" dirty="0">
                <a:latin typeface="Caladea"/>
                <a:cs typeface="Caladea"/>
              </a:rPr>
              <a:t>na  </a:t>
            </a:r>
            <a:r>
              <a:rPr sz="1800" spc="-15" dirty="0">
                <a:latin typeface="Caladea"/>
                <a:cs typeface="Caladea"/>
              </a:rPr>
              <a:t>vašem </a:t>
            </a:r>
            <a:r>
              <a:rPr sz="1800" spc="-10" dirty="0">
                <a:latin typeface="Caladea"/>
                <a:cs typeface="Caladea"/>
              </a:rPr>
              <a:t>jeziku. </a:t>
            </a:r>
            <a:r>
              <a:rPr sz="1800" spc="-25" dirty="0">
                <a:latin typeface="Caladea"/>
                <a:cs typeface="Caladea"/>
              </a:rPr>
              <a:t>Po </a:t>
            </a:r>
            <a:r>
              <a:rPr sz="1800" spc="-5" dirty="0">
                <a:latin typeface="Caladea"/>
                <a:cs typeface="Caladea"/>
              </a:rPr>
              <a:t>jedan </a:t>
            </a:r>
            <a:r>
              <a:rPr sz="1800" spc="-10" dirty="0">
                <a:latin typeface="Caladea"/>
                <a:cs typeface="Caladea"/>
              </a:rPr>
              <a:t>primjerak </a:t>
            </a:r>
            <a:r>
              <a:rPr sz="1800" spc="-5" dirty="0">
                <a:latin typeface="Caladea"/>
                <a:cs typeface="Caladea"/>
              </a:rPr>
              <a:t>od </a:t>
            </a:r>
            <a:r>
              <a:rPr sz="1800" spc="-20" dirty="0">
                <a:latin typeface="Caladea"/>
                <a:cs typeface="Caladea"/>
              </a:rPr>
              <a:t>svakog </a:t>
            </a:r>
            <a:r>
              <a:rPr sz="1800" spc="-15" dirty="0">
                <a:latin typeface="Caladea"/>
                <a:cs typeface="Caladea"/>
              </a:rPr>
              <a:t>ugovora </a:t>
            </a:r>
            <a:r>
              <a:rPr sz="1800" dirty="0">
                <a:latin typeface="Caladea"/>
                <a:cs typeface="Caladea"/>
              </a:rPr>
              <a:t>ostaje</a:t>
            </a:r>
            <a:r>
              <a:rPr sz="1800" spc="105" dirty="0">
                <a:latin typeface="Caladea"/>
                <a:cs typeface="Caladea"/>
              </a:rPr>
              <a:t> </a:t>
            </a:r>
            <a:r>
              <a:rPr sz="1800" spc="-15" dirty="0">
                <a:latin typeface="Caladea"/>
                <a:cs typeface="Caladea"/>
              </a:rPr>
              <a:t>vama.</a:t>
            </a:r>
            <a:endParaRPr sz="18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72541"/>
            <a:ext cx="258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Mjere</a:t>
            </a:r>
            <a:r>
              <a:rPr spc="-80" dirty="0"/>
              <a:t> </a:t>
            </a:r>
            <a:r>
              <a:rPr spc="-15" dirty="0"/>
              <a:t>opreza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9"/>
            <a:ext cx="8004809" cy="4183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55" dirty="0">
                <a:latin typeface="Times New Roman"/>
                <a:cs typeface="Times New Roman"/>
              </a:rPr>
              <a:t>Prije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spc="70" dirty="0">
                <a:latin typeface="Times New Roman"/>
                <a:cs typeface="Times New Roman"/>
              </a:rPr>
              <a:t>polaska:</a:t>
            </a:r>
            <a:endParaRPr sz="220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Stupite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kontakt </a:t>
            </a:r>
            <a:r>
              <a:rPr sz="2200" spc="-5" dirty="0">
                <a:latin typeface="Caladea"/>
                <a:cs typeface="Caladea"/>
              </a:rPr>
              <a:t>s </a:t>
            </a:r>
            <a:r>
              <a:rPr sz="2200" spc="-15" dirty="0">
                <a:latin typeface="Caladea"/>
                <a:cs typeface="Caladea"/>
              </a:rPr>
              <a:t>poslodavcem </a:t>
            </a:r>
            <a:r>
              <a:rPr sz="2200" spc="-5" dirty="0">
                <a:latin typeface="Caladea"/>
                <a:cs typeface="Caladea"/>
              </a:rPr>
              <a:t>i detaljno se </a:t>
            </a:r>
            <a:r>
              <a:rPr sz="2200" spc="-15" dirty="0">
                <a:latin typeface="Caladea"/>
                <a:cs typeface="Caladea"/>
              </a:rPr>
              <a:t>raspitajte </a:t>
            </a:r>
            <a:r>
              <a:rPr sz="2200" spc="-5" dirty="0">
                <a:latin typeface="Caladea"/>
                <a:cs typeface="Caladea"/>
              </a:rPr>
              <a:t>o</a:t>
            </a:r>
            <a:r>
              <a:rPr sz="2200" spc="26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poslu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adea"/>
                <a:cs typeface="Caladea"/>
              </a:rPr>
              <a:t>koji </a:t>
            </a:r>
            <a:r>
              <a:rPr sz="2200" spc="-10" dirty="0">
                <a:latin typeface="Caladea"/>
                <a:cs typeface="Caladea"/>
              </a:rPr>
              <a:t>ćete</a:t>
            </a:r>
            <a:r>
              <a:rPr sz="2200" spc="3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obavljati!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adea"/>
                <a:cs typeface="Caladea"/>
              </a:rPr>
              <a:t>Obavezno </a:t>
            </a:r>
            <a:r>
              <a:rPr sz="2200" spc="-10" dirty="0">
                <a:latin typeface="Caladea"/>
                <a:cs typeface="Caladea"/>
              </a:rPr>
              <a:t>naučite osnovne </a:t>
            </a:r>
            <a:r>
              <a:rPr sz="2200" spc="-15" dirty="0">
                <a:latin typeface="Caladea"/>
                <a:cs typeface="Caladea"/>
              </a:rPr>
              <a:t>fraze </a:t>
            </a:r>
            <a:r>
              <a:rPr sz="2200" spc="-10" dirty="0">
                <a:latin typeface="Caladea"/>
                <a:cs typeface="Caladea"/>
              </a:rPr>
              <a:t>jezika </a:t>
            </a:r>
            <a:r>
              <a:rPr sz="2200" spc="-5" dirty="0">
                <a:latin typeface="Caladea"/>
                <a:cs typeface="Caladea"/>
              </a:rPr>
              <a:t>zemlje u </a:t>
            </a:r>
            <a:r>
              <a:rPr sz="2200" spc="-10" dirty="0">
                <a:latin typeface="Caladea"/>
                <a:cs typeface="Caladea"/>
              </a:rPr>
              <a:t>kojoj ćete</a:t>
            </a:r>
            <a:r>
              <a:rPr sz="2200" spc="204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raditi!</a:t>
            </a:r>
            <a:endParaRPr sz="2200">
              <a:latin typeface="Caladea"/>
              <a:cs typeface="Caladea"/>
            </a:endParaRPr>
          </a:p>
          <a:p>
            <a:pPr marL="355600" marR="351155" indent="-3435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adea"/>
                <a:cs typeface="Caladea"/>
              </a:rPr>
              <a:t>Nabavite </a:t>
            </a:r>
            <a:r>
              <a:rPr sz="2200" spc="-10" dirty="0">
                <a:latin typeface="Caladea"/>
                <a:cs typeface="Caladea"/>
              </a:rPr>
              <a:t>vodiče, </a:t>
            </a:r>
            <a:r>
              <a:rPr sz="2200" spc="-20" dirty="0">
                <a:latin typeface="Caladea"/>
                <a:cs typeface="Caladea"/>
              </a:rPr>
              <a:t>planove </a:t>
            </a:r>
            <a:r>
              <a:rPr sz="2200" spc="-25" dirty="0">
                <a:latin typeface="Caladea"/>
                <a:cs typeface="Caladea"/>
              </a:rPr>
              <a:t>gradova, </a:t>
            </a:r>
            <a:r>
              <a:rPr sz="2200" spc="-10" dirty="0">
                <a:latin typeface="Caladea"/>
                <a:cs typeface="Caladea"/>
              </a:rPr>
              <a:t>adrese </a:t>
            </a:r>
            <a:r>
              <a:rPr sz="2200" spc="-5" dirty="0">
                <a:latin typeface="Caladea"/>
                <a:cs typeface="Caladea"/>
              </a:rPr>
              <a:t>za </a:t>
            </a:r>
            <a:r>
              <a:rPr sz="2200" spc="-10" dirty="0">
                <a:latin typeface="Caladea"/>
                <a:cs typeface="Caladea"/>
              </a:rPr>
              <a:t>kontakt </a:t>
            </a:r>
            <a:r>
              <a:rPr sz="2200" spc="-5" dirty="0">
                <a:latin typeface="Caladea"/>
                <a:cs typeface="Caladea"/>
              </a:rPr>
              <a:t>(policija,  </a:t>
            </a:r>
            <a:r>
              <a:rPr sz="2200" spc="-10" dirty="0">
                <a:latin typeface="Caladea"/>
                <a:cs typeface="Caladea"/>
              </a:rPr>
              <a:t>konzularnim uredima</a:t>
            </a:r>
            <a:r>
              <a:rPr sz="2200" spc="3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RH…)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adea"/>
                <a:cs typeface="Caladea"/>
              </a:rPr>
              <a:t>Napravite </a:t>
            </a:r>
            <a:r>
              <a:rPr sz="2200" spc="-10" dirty="0">
                <a:latin typeface="Caladea"/>
                <a:cs typeface="Caladea"/>
              </a:rPr>
              <a:t>kopiju </a:t>
            </a:r>
            <a:r>
              <a:rPr sz="2200" spc="-5" dirty="0">
                <a:latin typeface="Caladea"/>
                <a:cs typeface="Caladea"/>
              </a:rPr>
              <a:t>svih </a:t>
            </a:r>
            <a:r>
              <a:rPr sz="2200" spc="-10" dirty="0">
                <a:latin typeface="Caladea"/>
                <a:cs typeface="Caladea"/>
              </a:rPr>
              <a:t>dokumenata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25" dirty="0">
                <a:latin typeface="Caladea"/>
                <a:cs typeface="Caladea"/>
              </a:rPr>
              <a:t>čuvajte </a:t>
            </a:r>
            <a:r>
              <a:rPr sz="2200" spc="-5" dirty="0">
                <a:latin typeface="Caladea"/>
                <a:cs typeface="Caladea"/>
              </a:rPr>
              <a:t>ih </a:t>
            </a:r>
            <a:r>
              <a:rPr sz="2200" spc="-20" dirty="0">
                <a:latin typeface="Caladea"/>
                <a:cs typeface="Caladea"/>
              </a:rPr>
              <a:t>kod</a:t>
            </a:r>
            <a:r>
              <a:rPr sz="2200" spc="17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sebe!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Roditeljima </a:t>
            </a:r>
            <a:r>
              <a:rPr sz="2200" spc="-5" dirty="0">
                <a:latin typeface="Caladea"/>
                <a:cs typeface="Caladea"/>
              </a:rPr>
              <a:t>i prijateljima</a:t>
            </a:r>
            <a:r>
              <a:rPr sz="2200" spc="4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ostavite:</a:t>
            </a:r>
            <a:endParaRPr sz="2200">
              <a:latin typeface="Caladea"/>
              <a:cs typeface="Caladea"/>
            </a:endParaRPr>
          </a:p>
          <a:p>
            <a:pPr marL="509270" lvl="1" indent="-154305">
              <a:lnSpc>
                <a:spcPct val="100000"/>
              </a:lnSpc>
              <a:spcBef>
                <a:spcPts val="5"/>
              </a:spcBef>
              <a:buChar char="-"/>
              <a:tabLst>
                <a:tab pos="509905" algn="l"/>
              </a:tabLst>
            </a:pPr>
            <a:r>
              <a:rPr sz="2200" spc="-10" dirty="0">
                <a:latin typeface="Caladea"/>
                <a:cs typeface="Caladea"/>
              </a:rPr>
              <a:t>kopiju putovnice, </a:t>
            </a:r>
            <a:r>
              <a:rPr sz="2200" spc="-5" dirty="0">
                <a:latin typeface="Caladea"/>
                <a:cs typeface="Caladea"/>
              </a:rPr>
              <a:t>vize, </a:t>
            </a:r>
            <a:r>
              <a:rPr sz="2200" spc="-25" dirty="0">
                <a:latin typeface="Caladea"/>
                <a:cs typeface="Caladea"/>
              </a:rPr>
              <a:t>ugovora </a:t>
            </a:r>
            <a:r>
              <a:rPr sz="2200" spc="-5" dirty="0">
                <a:latin typeface="Caladea"/>
                <a:cs typeface="Caladea"/>
              </a:rPr>
              <a:t>i</a:t>
            </a:r>
            <a:r>
              <a:rPr sz="2200" spc="12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fotografiju</a:t>
            </a:r>
            <a:endParaRPr sz="2200">
              <a:latin typeface="Caladea"/>
              <a:cs typeface="Caladea"/>
            </a:endParaRPr>
          </a:p>
          <a:p>
            <a:pPr marL="509270" lvl="1" indent="-154305">
              <a:lnSpc>
                <a:spcPct val="100000"/>
              </a:lnSpc>
              <a:buChar char="-"/>
              <a:tabLst>
                <a:tab pos="509905" algn="l"/>
              </a:tabLst>
            </a:pPr>
            <a:r>
              <a:rPr sz="2200" spc="-10" dirty="0">
                <a:latin typeface="Caladea"/>
                <a:cs typeface="Caladea"/>
              </a:rPr>
              <a:t>adresu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broj </a:t>
            </a:r>
            <a:r>
              <a:rPr sz="2200" spc="-10" dirty="0">
                <a:latin typeface="Caladea"/>
                <a:cs typeface="Caladea"/>
              </a:rPr>
              <a:t>telefona </a:t>
            </a:r>
            <a:r>
              <a:rPr sz="2200" spc="-20" dirty="0">
                <a:latin typeface="Caladea"/>
                <a:cs typeface="Caladea"/>
              </a:rPr>
              <a:t>prebivališta </a:t>
            </a:r>
            <a:r>
              <a:rPr sz="2200" spc="-5" dirty="0">
                <a:latin typeface="Caladea"/>
                <a:cs typeface="Caladea"/>
              </a:rPr>
              <a:t>u</a:t>
            </a:r>
            <a:r>
              <a:rPr sz="2200" spc="15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inozemstvu</a:t>
            </a:r>
            <a:endParaRPr sz="2200">
              <a:latin typeface="Caladea"/>
              <a:cs typeface="Caladea"/>
            </a:endParaRPr>
          </a:p>
          <a:p>
            <a:pPr marL="509270" lvl="1" indent="-154305">
              <a:lnSpc>
                <a:spcPct val="100000"/>
              </a:lnSpc>
              <a:buChar char="-"/>
              <a:tabLst>
                <a:tab pos="509905" algn="l"/>
              </a:tabLst>
            </a:pPr>
            <a:r>
              <a:rPr sz="2200" spc="-10" dirty="0">
                <a:latin typeface="Caladea"/>
                <a:cs typeface="Caladea"/>
              </a:rPr>
              <a:t>adresu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5" dirty="0">
                <a:latin typeface="Caladea"/>
                <a:cs typeface="Caladea"/>
              </a:rPr>
              <a:t>broj </a:t>
            </a:r>
            <a:r>
              <a:rPr sz="2200" spc="-10" dirty="0">
                <a:latin typeface="Caladea"/>
                <a:cs typeface="Caladea"/>
              </a:rPr>
              <a:t>telefona prijatelja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zemlji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5" dirty="0">
                <a:latin typeface="Caladea"/>
                <a:cs typeface="Caladea"/>
              </a:rPr>
              <a:t>koju</a:t>
            </a:r>
            <a:r>
              <a:rPr sz="2200" spc="17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putujete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adea"/>
                <a:cs typeface="Caladea"/>
              </a:rPr>
              <a:t>Za </a:t>
            </a:r>
            <a:r>
              <a:rPr sz="2200" spc="-15" dirty="0">
                <a:latin typeface="Caladea"/>
                <a:cs typeface="Caladea"/>
              </a:rPr>
              <a:t>rad </a:t>
            </a:r>
            <a:r>
              <a:rPr sz="2200" spc="-5" dirty="0">
                <a:latin typeface="Caladea"/>
                <a:cs typeface="Caladea"/>
              </a:rPr>
              <a:t>u inozemstvu </a:t>
            </a:r>
            <a:r>
              <a:rPr sz="2200" spc="-10" dirty="0">
                <a:latin typeface="Caladea"/>
                <a:cs typeface="Caladea"/>
              </a:rPr>
              <a:t>potrebna </a:t>
            </a:r>
            <a:r>
              <a:rPr sz="2200" spc="-25" dirty="0">
                <a:latin typeface="Caladea"/>
                <a:cs typeface="Caladea"/>
              </a:rPr>
              <a:t>vam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15" dirty="0">
                <a:latin typeface="Caladea"/>
                <a:cs typeface="Caladea"/>
              </a:rPr>
              <a:t>radna </a:t>
            </a:r>
            <a:r>
              <a:rPr sz="2200" spc="-10" dirty="0">
                <a:latin typeface="Caladea"/>
                <a:cs typeface="Caladea"/>
              </a:rPr>
              <a:t>dozvola. </a:t>
            </a:r>
            <a:r>
              <a:rPr sz="2200" spc="-15" dirty="0">
                <a:latin typeface="Caladea"/>
                <a:cs typeface="Caladea"/>
              </a:rPr>
              <a:t>Zatražite</a:t>
            </a:r>
            <a:r>
              <a:rPr sz="2200" spc="254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je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adea"/>
                <a:cs typeface="Caladea"/>
              </a:rPr>
              <a:t>osobno!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72541"/>
            <a:ext cx="258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Mjere</a:t>
            </a:r>
            <a:r>
              <a:rPr spc="-80" dirty="0"/>
              <a:t> </a:t>
            </a:r>
            <a:r>
              <a:rPr spc="-15" dirty="0"/>
              <a:t>opreza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569"/>
            <a:ext cx="7603490" cy="43853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i="1" spc="85" dirty="0">
                <a:latin typeface="Times New Roman"/>
                <a:cs typeface="Times New Roman"/>
              </a:rPr>
              <a:t>Kada </a:t>
            </a:r>
            <a:r>
              <a:rPr sz="2200" b="1" i="1" spc="110" dirty="0">
                <a:latin typeface="Times New Roman"/>
                <a:cs typeface="Times New Roman"/>
              </a:rPr>
              <a:t>krenete </a:t>
            </a:r>
            <a:r>
              <a:rPr sz="2200" b="1" i="1" spc="100" dirty="0">
                <a:latin typeface="Times New Roman"/>
                <a:cs typeface="Times New Roman"/>
              </a:rPr>
              <a:t>na</a:t>
            </a:r>
            <a:r>
              <a:rPr sz="2200" b="1" i="1" spc="-370" dirty="0">
                <a:latin typeface="Times New Roman"/>
                <a:cs typeface="Times New Roman"/>
              </a:rPr>
              <a:t> </a:t>
            </a:r>
            <a:r>
              <a:rPr sz="2200" b="1" i="1" spc="60" dirty="0">
                <a:latin typeface="Times New Roman"/>
                <a:cs typeface="Times New Roman"/>
              </a:rPr>
              <a:t>put:</a:t>
            </a:r>
            <a:endParaRPr sz="2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20" dirty="0">
                <a:latin typeface="Caladea"/>
                <a:cs typeface="Caladea"/>
              </a:rPr>
              <a:t>odvajajte </a:t>
            </a:r>
            <a:r>
              <a:rPr sz="2200" spc="-5" dirty="0">
                <a:latin typeface="Caladea"/>
                <a:cs typeface="Caladea"/>
              </a:rPr>
              <a:t>se od </a:t>
            </a:r>
            <a:r>
              <a:rPr sz="2200" spc="-15" dirty="0">
                <a:latin typeface="Caladea"/>
                <a:cs typeface="Caladea"/>
              </a:rPr>
              <a:t>putovnice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0" dirty="0">
                <a:latin typeface="Caladea"/>
                <a:cs typeface="Caladea"/>
              </a:rPr>
              <a:t>nemojte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25" dirty="0">
                <a:latin typeface="Caladea"/>
                <a:cs typeface="Caladea"/>
              </a:rPr>
              <a:t>davati </a:t>
            </a:r>
            <a:r>
              <a:rPr sz="2200" spc="-15" dirty="0">
                <a:latin typeface="Caladea"/>
                <a:cs typeface="Caladea"/>
              </a:rPr>
              <a:t>nikome</a:t>
            </a:r>
            <a:r>
              <a:rPr sz="2200" spc="30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osim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latin typeface="Caladea"/>
                <a:cs typeface="Caladea"/>
              </a:rPr>
              <a:t>ovlaštenim</a:t>
            </a:r>
            <a:r>
              <a:rPr sz="2200" spc="3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službenicima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Kopija putovnice,</a:t>
            </a:r>
            <a:r>
              <a:rPr sz="2200" spc="5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iskaznice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5" dirty="0">
                <a:latin typeface="Caladea"/>
                <a:cs typeface="Caladea"/>
              </a:rPr>
              <a:t>Novac </a:t>
            </a:r>
            <a:r>
              <a:rPr sz="2200" spc="-10" dirty="0">
                <a:latin typeface="Caladea"/>
                <a:cs typeface="Caladea"/>
              </a:rPr>
              <a:t>spremljen </a:t>
            </a:r>
            <a:r>
              <a:rPr sz="2200" spc="-5" dirty="0">
                <a:latin typeface="Caladea"/>
                <a:cs typeface="Caladea"/>
              </a:rPr>
              <a:t>na dodatnom</a:t>
            </a:r>
            <a:r>
              <a:rPr sz="2200" spc="8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mjestu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5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200" b="1" i="1" spc="45" dirty="0">
                <a:latin typeface="Times New Roman"/>
                <a:cs typeface="Times New Roman"/>
              </a:rPr>
              <a:t>Nitko</a:t>
            </a:r>
            <a:r>
              <a:rPr sz="2200" b="1" i="1" spc="-65" dirty="0">
                <a:latin typeface="Times New Roman"/>
                <a:cs typeface="Times New Roman"/>
              </a:rPr>
              <a:t> </a:t>
            </a:r>
            <a:r>
              <a:rPr sz="2200" b="1" i="1" spc="125" dirty="0">
                <a:latin typeface="Times New Roman"/>
                <a:cs typeface="Times New Roman"/>
              </a:rPr>
              <a:t>nema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120" dirty="0">
                <a:latin typeface="Times New Roman"/>
                <a:cs typeface="Times New Roman"/>
              </a:rPr>
              <a:t>pravo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spc="135" dirty="0">
                <a:latin typeface="Times New Roman"/>
                <a:cs typeface="Times New Roman"/>
              </a:rPr>
              <a:t>zadržavati</a:t>
            </a:r>
            <a:r>
              <a:rPr sz="2200" b="1" i="1" spc="-55" dirty="0">
                <a:latin typeface="Times New Roman"/>
                <a:cs typeface="Times New Roman"/>
              </a:rPr>
              <a:t> </a:t>
            </a:r>
            <a:r>
              <a:rPr sz="2200" b="1" i="1" spc="125" dirty="0">
                <a:latin typeface="Times New Roman"/>
                <a:cs typeface="Times New Roman"/>
              </a:rPr>
              <a:t>vaše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spc="85" dirty="0">
                <a:latin typeface="Times New Roman"/>
                <a:cs typeface="Times New Roman"/>
              </a:rPr>
              <a:t>dokumente!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10" dirty="0">
                <a:latin typeface="Caladea"/>
                <a:cs typeface="Caladea"/>
              </a:rPr>
              <a:t>putujete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grupi upoznajte </a:t>
            </a:r>
            <a:r>
              <a:rPr sz="2200" spc="-5" dirty="0">
                <a:latin typeface="Caladea"/>
                <a:cs typeface="Caladea"/>
              </a:rPr>
              <a:t>se sa</a:t>
            </a:r>
            <a:r>
              <a:rPr sz="2200" spc="13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suputnicima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adea"/>
                <a:cs typeface="Caladea"/>
              </a:rPr>
              <a:t>Obratite </a:t>
            </a:r>
            <a:r>
              <a:rPr sz="2200" spc="-10" dirty="0">
                <a:latin typeface="Caladea"/>
                <a:cs typeface="Caladea"/>
              </a:rPr>
              <a:t>pažnju </a:t>
            </a:r>
            <a:r>
              <a:rPr sz="2200" spc="-5" dirty="0">
                <a:latin typeface="Caladea"/>
                <a:cs typeface="Caladea"/>
              </a:rPr>
              <a:t>na </a:t>
            </a:r>
            <a:r>
              <a:rPr sz="2200" spc="-25" dirty="0">
                <a:latin typeface="Caladea"/>
                <a:cs typeface="Caladea"/>
              </a:rPr>
              <a:t>puteve </a:t>
            </a:r>
            <a:r>
              <a:rPr sz="2200" spc="-5" dirty="0">
                <a:latin typeface="Caladea"/>
                <a:cs typeface="Caladea"/>
              </a:rPr>
              <a:t>i </a:t>
            </a:r>
            <a:r>
              <a:rPr sz="2200" spc="-10" dirty="0">
                <a:latin typeface="Caladea"/>
                <a:cs typeface="Caladea"/>
              </a:rPr>
              <a:t>granične </a:t>
            </a:r>
            <a:r>
              <a:rPr sz="2200" spc="-5" dirty="0">
                <a:latin typeface="Caladea"/>
                <a:cs typeface="Caladea"/>
              </a:rPr>
              <a:t>prijelaze </a:t>
            </a:r>
            <a:r>
              <a:rPr sz="2200" spc="-10" dirty="0">
                <a:latin typeface="Caladea"/>
                <a:cs typeface="Caladea"/>
              </a:rPr>
              <a:t>tijekom</a:t>
            </a:r>
            <a:r>
              <a:rPr sz="2200" spc="22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puta!</a:t>
            </a:r>
            <a:endParaRPr sz="22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adea"/>
                <a:cs typeface="Caladea"/>
              </a:rPr>
              <a:t>Održavajte </a:t>
            </a:r>
            <a:r>
              <a:rPr sz="2200" spc="-15" dirty="0">
                <a:latin typeface="Caladea"/>
                <a:cs typeface="Caladea"/>
              </a:rPr>
              <a:t>redovne kontakte </a:t>
            </a:r>
            <a:r>
              <a:rPr sz="2200" spc="-5" dirty="0">
                <a:latin typeface="Caladea"/>
                <a:cs typeface="Caladea"/>
              </a:rPr>
              <a:t>s obitelji i</a:t>
            </a:r>
            <a:r>
              <a:rPr sz="2200" spc="19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prijateljima!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72541"/>
            <a:ext cx="258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Mjere</a:t>
            </a:r>
            <a:r>
              <a:rPr spc="-80" dirty="0"/>
              <a:t> </a:t>
            </a:r>
            <a:r>
              <a:rPr spc="-15" dirty="0"/>
              <a:t>opreza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235"/>
            <a:ext cx="7966709" cy="230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55" dirty="0">
                <a:latin typeface="Times New Roman"/>
                <a:cs typeface="Times New Roman"/>
              </a:rPr>
              <a:t>U</a:t>
            </a:r>
            <a:r>
              <a:rPr sz="2200" b="1" i="1" spc="-75" dirty="0">
                <a:latin typeface="Times New Roman"/>
                <a:cs typeface="Times New Roman"/>
              </a:rPr>
              <a:t> </a:t>
            </a:r>
            <a:r>
              <a:rPr sz="2200" b="1" i="1" spc="90" dirty="0">
                <a:latin typeface="Times New Roman"/>
                <a:cs typeface="Times New Roman"/>
              </a:rPr>
              <a:t>inozemstvu: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Kad doputujete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zemlju </a:t>
            </a:r>
            <a:r>
              <a:rPr sz="2200" spc="-5" dirty="0">
                <a:latin typeface="Caladea"/>
                <a:cs typeface="Caladea"/>
              </a:rPr>
              <a:t>u </a:t>
            </a:r>
            <a:r>
              <a:rPr sz="2200" spc="-10" dirty="0">
                <a:latin typeface="Caladea"/>
                <a:cs typeface="Caladea"/>
              </a:rPr>
              <a:t>kojoj ćete </a:t>
            </a:r>
            <a:r>
              <a:rPr sz="2200" spc="-15" dirty="0">
                <a:latin typeface="Caladea"/>
                <a:cs typeface="Caladea"/>
              </a:rPr>
              <a:t>raditi, prijavite </a:t>
            </a:r>
            <a:r>
              <a:rPr sz="2200" spc="-30" dirty="0">
                <a:latin typeface="Caladea"/>
                <a:cs typeface="Caladea"/>
              </a:rPr>
              <a:t>boravak</a:t>
            </a:r>
            <a:r>
              <a:rPr sz="2200" spc="31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u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konzulatu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0" dirty="0">
                <a:latin typeface="Caladea"/>
                <a:cs typeface="Caladea"/>
              </a:rPr>
              <a:t>veleposlanstvu </a:t>
            </a:r>
            <a:r>
              <a:rPr sz="2200" spc="-15" dirty="0">
                <a:latin typeface="Caladea"/>
                <a:cs typeface="Caladea"/>
              </a:rPr>
              <a:t>svoje</a:t>
            </a:r>
            <a:r>
              <a:rPr sz="2200" spc="105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države!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adea"/>
                <a:cs typeface="Caladea"/>
              </a:rPr>
              <a:t>Održavajte </a:t>
            </a:r>
            <a:r>
              <a:rPr sz="2200" spc="-15" dirty="0">
                <a:latin typeface="Caladea"/>
                <a:cs typeface="Caladea"/>
              </a:rPr>
              <a:t>redovne kontakte </a:t>
            </a:r>
            <a:r>
              <a:rPr sz="2200" spc="-5" dirty="0">
                <a:latin typeface="Caladea"/>
                <a:cs typeface="Caladea"/>
              </a:rPr>
              <a:t>s obitelji i </a:t>
            </a:r>
            <a:r>
              <a:rPr sz="2200" spc="-10" dirty="0">
                <a:latin typeface="Caladea"/>
                <a:cs typeface="Caladea"/>
              </a:rPr>
              <a:t>prijateljima </a:t>
            </a:r>
            <a:r>
              <a:rPr sz="2200" spc="-5" dirty="0">
                <a:latin typeface="Caladea"/>
                <a:cs typeface="Caladea"/>
              </a:rPr>
              <a:t>u</a:t>
            </a:r>
            <a:r>
              <a:rPr sz="2200" spc="29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domovini!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43" y="6291941"/>
            <a:ext cx="2008612" cy="44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1000"/>
                </a:lnTo>
                <a:lnTo>
                  <a:pt x="9144000" y="381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192011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20">
                <a:moveTo>
                  <a:pt x="9131808" y="0"/>
                </a:moveTo>
                <a:lnTo>
                  <a:pt x="0" y="0"/>
                </a:lnTo>
                <a:lnTo>
                  <a:pt x="0" y="45719"/>
                </a:lnTo>
                <a:lnTo>
                  <a:pt x="9131808" y="45719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8157" y="569721"/>
            <a:ext cx="3568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Područja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djelovanja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447800"/>
            <a:ext cx="8077200" cy="864235"/>
          </a:xfrm>
          <a:custGeom>
            <a:avLst/>
            <a:gdLst/>
            <a:ahLst/>
            <a:cxnLst/>
            <a:rect l="l" t="t" r="r" b="b"/>
            <a:pathLst>
              <a:path w="807720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933182" y="0"/>
                </a:lnTo>
                <a:lnTo>
                  <a:pt x="7978688" y="7345"/>
                </a:lnTo>
                <a:lnTo>
                  <a:pt x="8018221" y="27797"/>
                </a:lnTo>
                <a:lnTo>
                  <a:pt x="8049402" y="58978"/>
                </a:lnTo>
                <a:lnTo>
                  <a:pt x="8069854" y="98511"/>
                </a:lnTo>
                <a:lnTo>
                  <a:pt x="8077200" y="144017"/>
                </a:lnTo>
                <a:lnTo>
                  <a:pt x="8077200" y="720089"/>
                </a:lnTo>
                <a:lnTo>
                  <a:pt x="8069854" y="765596"/>
                </a:lnTo>
                <a:lnTo>
                  <a:pt x="8049402" y="805129"/>
                </a:lnTo>
                <a:lnTo>
                  <a:pt x="8018221" y="836310"/>
                </a:lnTo>
                <a:lnTo>
                  <a:pt x="7978688" y="856762"/>
                </a:lnTo>
                <a:lnTo>
                  <a:pt x="7933182" y="864108"/>
                </a:lnTo>
                <a:lnTo>
                  <a:pt x="144018" y="864108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9524">
            <a:solidFill>
              <a:srgbClr val="EE1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5980" y="1524380"/>
            <a:ext cx="742632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10"/>
              </a:lnSpc>
              <a:spcBef>
                <a:spcPts val="95"/>
              </a:spcBef>
            </a:pPr>
            <a:r>
              <a:rPr sz="2200" spc="-15" dirty="0">
                <a:latin typeface="Caladea"/>
                <a:cs typeface="Caladea"/>
              </a:rPr>
              <a:t>Hrvatski Crveni </a:t>
            </a:r>
            <a:r>
              <a:rPr sz="2200" spc="-10" dirty="0">
                <a:latin typeface="Caladea"/>
                <a:cs typeface="Caladea"/>
              </a:rPr>
              <a:t>križ </a:t>
            </a:r>
            <a:r>
              <a:rPr sz="2200" spc="-20" dirty="0">
                <a:latin typeface="Caladea"/>
                <a:cs typeface="Caladea"/>
              </a:rPr>
              <a:t>aktivan </a:t>
            </a:r>
            <a:r>
              <a:rPr sz="2200" spc="-5" dirty="0">
                <a:latin typeface="Caladea"/>
                <a:cs typeface="Caladea"/>
              </a:rPr>
              <a:t>u području </a:t>
            </a:r>
            <a:r>
              <a:rPr sz="2200" spc="-20" dirty="0">
                <a:latin typeface="Caladea"/>
                <a:cs typeface="Caladea"/>
              </a:rPr>
              <a:t>odgovora </a:t>
            </a:r>
            <a:r>
              <a:rPr sz="2200" spc="-5" dirty="0">
                <a:latin typeface="Caladea"/>
                <a:cs typeface="Caladea"/>
              </a:rPr>
              <a:t>na</a:t>
            </a:r>
            <a:r>
              <a:rPr sz="2200" spc="210" dirty="0">
                <a:latin typeface="Caladea"/>
                <a:cs typeface="Caladea"/>
              </a:rPr>
              <a:t> </a:t>
            </a:r>
            <a:r>
              <a:rPr sz="2200" spc="-20" dirty="0">
                <a:latin typeface="Caladea"/>
                <a:cs typeface="Caladea"/>
              </a:rPr>
              <a:t>trgovanje</a:t>
            </a:r>
            <a:endParaRPr sz="2200">
              <a:latin typeface="Caladea"/>
              <a:cs typeface="Caladea"/>
            </a:endParaRPr>
          </a:p>
          <a:p>
            <a:pPr marL="5715" algn="ctr">
              <a:lnSpc>
                <a:spcPts val="2610"/>
              </a:lnSpc>
            </a:pPr>
            <a:r>
              <a:rPr sz="2200" spc="-5" dirty="0">
                <a:latin typeface="Caladea"/>
                <a:cs typeface="Caladea"/>
              </a:rPr>
              <a:t>ljudima od </a:t>
            </a:r>
            <a:r>
              <a:rPr sz="2200" spc="-10" dirty="0">
                <a:latin typeface="Caladea"/>
                <a:cs typeface="Caladea"/>
              </a:rPr>
              <a:t>2002.</a:t>
            </a:r>
            <a:r>
              <a:rPr sz="220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godine</a:t>
            </a:r>
            <a:endParaRPr sz="2200">
              <a:latin typeface="Caladea"/>
              <a:cs typeface="Calade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637" y="2509837"/>
            <a:ext cx="2600325" cy="3362325"/>
            <a:chOff x="528637" y="2509837"/>
            <a:chExt cx="2600325" cy="3362325"/>
          </a:xfrm>
        </p:grpSpPr>
        <p:sp>
          <p:nvSpPr>
            <p:cNvPr id="9" name="object 9"/>
            <p:cNvSpPr/>
            <p:nvPr/>
          </p:nvSpPr>
          <p:spPr>
            <a:xfrm>
              <a:off x="5334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2159000" y="0"/>
                  </a:moveTo>
                  <a:lnTo>
                    <a:pt x="431812" y="0"/>
                  </a:lnTo>
                  <a:lnTo>
                    <a:pt x="384762" y="2533"/>
                  </a:lnTo>
                  <a:lnTo>
                    <a:pt x="339179" y="9958"/>
                  </a:lnTo>
                  <a:lnTo>
                    <a:pt x="295327" y="22010"/>
                  </a:lnTo>
                  <a:lnTo>
                    <a:pt x="253469" y="38427"/>
                  </a:lnTo>
                  <a:lnTo>
                    <a:pt x="213869" y="58946"/>
                  </a:lnTo>
                  <a:lnTo>
                    <a:pt x="176791" y="83303"/>
                  </a:lnTo>
                  <a:lnTo>
                    <a:pt x="142496" y="111235"/>
                  </a:lnTo>
                  <a:lnTo>
                    <a:pt x="111250" y="142479"/>
                  </a:lnTo>
                  <a:lnTo>
                    <a:pt x="83315" y="176771"/>
                  </a:lnTo>
                  <a:lnTo>
                    <a:pt x="58955" y="213849"/>
                  </a:lnTo>
                  <a:lnTo>
                    <a:pt x="38434" y="253448"/>
                  </a:lnTo>
                  <a:lnTo>
                    <a:pt x="22014" y="295306"/>
                  </a:lnTo>
                  <a:lnTo>
                    <a:pt x="9959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2921000"/>
                  </a:lnTo>
                  <a:lnTo>
                    <a:pt x="2533" y="2968047"/>
                  </a:lnTo>
                  <a:lnTo>
                    <a:pt x="9959" y="3013628"/>
                  </a:lnTo>
                  <a:lnTo>
                    <a:pt x="22014" y="3057478"/>
                  </a:lnTo>
                  <a:lnTo>
                    <a:pt x="38434" y="3099335"/>
                  </a:lnTo>
                  <a:lnTo>
                    <a:pt x="58955" y="3138933"/>
                  </a:lnTo>
                  <a:lnTo>
                    <a:pt x="83315" y="3176011"/>
                  </a:lnTo>
                  <a:lnTo>
                    <a:pt x="111250" y="3210305"/>
                  </a:lnTo>
                  <a:lnTo>
                    <a:pt x="142496" y="3241550"/>
                  </a:lnTo>
                  <a:lnTo>
                    <a:pt x="176791" y="3269485"/>
                  </a:lnTo>
                  <a:lnTo>
                    <a:pt x="213869" y="3293844"/>
                  </a:lnTo>
                  <a:lnTo>
                    <a:pt x="253469" y="3314366"/>
                  </a:lnTo>
                  <a:lnTo>
                    <a:pt x="295327" y="3330785"/>
                  </a:lnTo>
                  <a:lnTo>
                    <a:pt x="339179" y="3342840"/>
                  </a:lnTo>
                  <a:lnTo>
                    <a:pt x="384762" y="3350266"/>
                  </a:lnTo>
                  <a:lnTo>
                    <a:pt x="431812" y="3352800"/>
                  </a:lnTo>
                  <a:lnTo>
                    <a:pt x="2159000" y="3352800"/>
                  </a:lnTo>
                  <a:lnTo>
                    <a:pt x="2206054" y="3350266"/>
                  </a:lnTo>
                  <a:lnTo>
                    <a:pt x="2251640" y="3342840"/>
                  </a:lnTo>
                  <a:lnTo>
                    <a:pt x="2295493" y="3330785"/>
                  </a:lnTo>
                  <a:lnTo>
                    <a:pt x="2337351" y="3314366"/>
                  </a:lnTo>
                  <a:lnTo>
                    <a:pt x="2376950" y="3293844"/>
                  </a:lnTo>
                  <a:lnTo>
                    <a:pt x="2414028" y="3269485"/>
                  </a:lnTo>
                  <a:lnTo>
                    <a:pt x="2448320" y="3241550"/>
                  </a:lnTo>
                  <a:lnTo>
                    <a:pt x="2479564" y="3210305"/>
                  </a:lnTo>
                  <a:lnTo>
                    <a:pt x="2507496" y="3176011"/>
                  </a:lnTo>
                  <a:lnTo>
                    <a:pt x="2531853" y="3138933"/>
                  </a:lnTo>
                  <a:lnTo>
                    <a:pt x="2552372" y="3099335"/>
                  </a:lnTo>
                  <a:lnTo>
                    <a:pt x="2568789" y="3057478"/>
                  </a:lnTo>
                  <a:lnTo>
                    <a:pt x="2580841" y="3013628"/>
                  </a:lnTo>
                  <a:lnTo>
                    <a:pt x="2588266" y="2968047"/>
                  </a:lnTo>
                  <a:lnTo>
                    <a:pt x="2590800" y="2921000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0" y="431800"/>
                  </a:moveTo>
                  <a:lnTo>
                    <a:pt x="2533" y="384745"/>
                  </a:lnTo>
                  <a:lnTo>
                    <a:pt x="9959" y="339159"/>
                  </a:lnTo>
                  <a:lnTo>
                    <a:pt x="22014" y="295306"/>
                  </a:lnTo>
                  <a:lnTo>
                    <a:pt x="38434" y="253448"/>
                  </a:lnTo>
                  <a:lnTo>
                    <a:pt x="58955" y="213849"/>
                  </a:lnTo>
                  <a:lnTo>
                    <a:pt x="83315" y="176771"/>
                  </a:lnTo>
                  <a:lnTo>
                    <a:pt x="111250" y="142479"/>
                  </a:lnTo>
                  <a:lnTo>
                    <a:pt x="142496" y="111235"/>
                  </a:lnTo>
                  <a:lnTo>
                    <a:pt x="176791" y="83303"/>
                  </a:lnTo>
                  <a:lnTo>
                    <a:pt x="213869" y="58946"/>
                  </a:lnTo>
                  <a:lnTo>
                    <a:pt x="253469" y="38427"/>
                  </a:lnTo>
                  <a:lnTo>
                    <a:pt x="295327" y="22010"/>
                  </a:lnTo>
                  <a:lnTo>
                    <a:pt x="339179" y="9958"/>
                  </a:lnTo>
                  <a:lnTo>
                    <a:pt x="384762" y="2533"/>
                  </a:lnTo>
                  <a:lnTo>
                    <a:pt x="431812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2921000"/>
                  </a:lnTo>
                  <a:lnTo>
                    <a:pt x="2588266" y="2968047"/>
                  </a:lnTo>
                  <a:lnTo>
                    <a:pt x="2580841" y="3013628"/>
                  </a:lnTo>
                  <a:lnTo>
                    <a:pt x="2568789" y="3057478"/>
                  </a:lnTo>
                  <a:lnTo>
                    <a:pt x="2552372" y="3099335"/>
                  </a:lnTo>
                  <a:lnTo>
                    <a:pt x="2531853" y="3138933"/>
                  </a:lnTo>
                  <a:lnTo>
                    <a:pt x="2507496" y="3176011"/>
                  </a:lnTo>
                  <a:lnTo>
                    <a:pt x="2479564" y="3210305"/>
                  </a:lnTo>
                  <a:lnTo>
                    <a:pt x="2448320" y="3241550"/>
                  </a:lnTo>
                  <a:lnTo>
                    <a:pt x="2414028" y="3269485"/>
                  </a:lnTo>
                  <a:lnTo>
                    <a:pt x="2376950" y="3293844"/>
                  </a:lnTo>
                  <a:lnTo>
                    <a:pt x="2337351" y="3314366"/>
                  </a:lnTo>
                  <a:lnTo>
                    <a:pt x="2295493" y="3330785"/>
                  </a:lnTo>
                  <a:lnTo>
                    <a:pt x="2251640" y="3342840"/>
                  </a:lnTo>
                  <a:lnTo>
                    <a:pt x="2206054" y="3350266"/>
                  </a:lnTo>
                  <a:lnTo>
                    <a:pt x="2159000" y="3352800"/>
                  </a:lnTo>
                  <a:lnTo>
                    <a:pt x="431812" y="3352800"/>
                  </a:lnTo>
                  <a:lnTo>
                    <a:pt x="384762" y="3350266"/>
                  </a:lnTo>
                  <a:lnTo>
                    <a:pt x="339179" y="3342840"/>
                  </a:lnTo>
                  <a:lnTo>
                    <a:pt x="295327" y="3330785"/>
                  </a:lnTo>
                  <a:lnTo>
                    <a:pt x="253469" y="3314366"/>
                  </a:lnTo>
                  <a:lnTo>
                    <a:pt x="213869" y="3293844"/>
                  </a:lnTo>
                  <a:lnTo>
                    <a:pt x="176791" y="3269485"/>
                  </a:lnTo>
                  <a:lnTo>
                    <a:pt x="142496" y="3241550"/>
                  </a:lnTo>
                  <a:lnTo>
                    <a:pt x="111250" y="3210305"/>
                  </a:lnTo>
                  <a:lnTo>
                    <a:pt x="83315" y="3176011"/>
                  </a:lnTo>
                  <a:lnTo>
                    <a:pt x="58955" y="3138933"/>
                  </a:lnTo>
                  <a:lnTo>
                    <a:pt x="38434" y="3099335"/>
                  </a:lnTo>
                  <a:lnTo>
                    <a:pt x="22014" y="3057478"/>
                  </a:lnTo>
                  <a:lnTo>
                    <a:pt x="9959" y="3013628"/>
                  </a:lnTo>
                  <a:lnTo>
                    <a:pt x="2533" y="2968047"/>
                  </a:lnTo>
                  <a:lnTo>
                    <a:pt x="0" y="2921000"/>
                  </a:lnTo>
                  <a:lnTo>
                    <a:pt x="0" y="43180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2380" y="3743020"/>
            <a:ext cx="193357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adea"/>
                <a:cs typeface="Caladea"/>
              </a:rPr>
              <a:t>Prevencija</a:t>
            </a:r>
            <a:r>
              <a:rPr sz="2800" b="1" spc="-85" dirty="0">
                <a:latin typeface="Caladea"/>
                <a:cs typeface="Caladea"/>
              </a:rPr>
              <a:t> </a:t>
            </a:r>
            <a:r>
              <a:rPr sz="2800" b="1" dirty="0">
                <a:latin typeface="Caladea"/>
                <a:cs typeface="Caladea"/>
              </a:rPr>
              <a:t>i  </a:t>
            </a:r>
            <a:r>
              <a:rPr sz="2800" b="1" spc="-5" dirty="0">
                <a:latin typeface="Caladea"/>
                <a:cs typeface="Caladea"/>
              </a:rPr>
              <a:t>edukacija</a:t>
            </a:r>
            <a:endParaRPr sz="2800">
              <a:latin typeface="Caladea"/>
              <a:cs typeface="Calade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5037" y="2509837"/>
            <a:ext cx="2600325" cy="3362325"/>
            <a:chOff x="6015037" y="2509837"/>
            <a:chExt cx="2600325" cy="3362325"/>
          </a:xfrm>
        </p:grpSpPr>
        <p:sp>
          <p:nvSpPr>
            <p:cNvPr id="13" name="object 13"/>
            <p:cNvSpPr/>
            <p:nvPr/>
          </p:nvSpPr>
          <p:spPr>
            <a:xfrm>
              <a:off x="60198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2159000" y="0"/>
                  </a:moveTo>
                  <a:lnTo>
                    <a:pt x="431800" y="0"/>
                  </a:lnTo>
                  <a:lnTo>
                    <a:pt x="384745" y="2533"/>
                  </a:lnTo>
                  <a:lnTo>
                    <a:pt x="339159" y="9958"/>
                  </a:lnTo>
                  <a:lnTo>
                    <a:pt x="295306" y="22010"/>
                  </a:lnTo>
                  <a:lnTo>
                    <a:pt x="253448" y="38427"/>
                  </a:lnTo>
                  <a:lnTo>
                    <a:pt x="213849" y="58946"/>
                  </a:lnTo>
                  <a:lnTo>
                    <a:pt x="176771" y="83303"/>
                  </a:lnTo>
                  <a:lnTo>
                    <a:pt x="142479" y="111235"/>
                  </a:lnTo>
                  <a:lnTo>
                    <a:pt x="111235" y="142479"/>
                  </a:lnTo>
                  <a:lnTo>
                    <a:pt x="83303" y="176771"/>
                  </a:lnTo>
                  <a:lnTo>
                    <a:pt x="58946" y="213849"/>
                  </a:lnTo>
                  <a:lnTo>
                    <a:pt x="38427" y="253448"/>
                  </a:lnTo>
                  <a:lnTo>
                    <a:pt x="22010" y="295306"/>
                  </a:lnTo>
                  <a:lnTo>
                    <a:pt x="9958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2921000"/>
                  </a:lnTo>
                  <a:lnTo>
                    <a:pt x="2533" y="2968047"/>
                  </a:lnTo>
                  <a:lnTo>
                    <a:pt x="9958" y="3013628"/>
                  </a:lnTo>
                  <a:lnTo>
                    <a:pt x="22010" y="3057478"/>
                  </a:lnTo>
                  <a:lnTo>
                    <a:pt x="38427" y="3099335"/>
                  </a:lnTo>
                  <a:lnTo>
                    <a:pt x="58946" y="3138933"/>
                  </a:lnTo>
                  <a:lnTo>
                    <a:pt x="83303" y="3176011"/>
                  </a:lnTo>
                  <a:lnTo>
                    <a:pt x="111235" y="3210305"/>
                  </a:lnTo>
                  <a:lnTo>
                    <a:pt x="142479" y="3241550"/>
                  </a:lnTo>
                  <a:lnTo>
                    <a:pt x="176771" y="3269485"/>
                  </a:lnTo>
                  <a:lnTo>
                    <a:pt x="213849" y="3293844"/>
                  </a:lnTo>
                  <a:lnTo>
                    <a:pt x="253448" y="3314366"/>
                  </a:lnTo>
                  <a:lnTo>
                    <a:pt x="295306" y="3330785"/>
                  </a:lnTo>
                  <a:lnTo>
                    <a:pt x="339159" y="3342840"/>
                  </a:lnTo>
                  <a:lnTo>
                    <a:pt x="384745" y="3350266"/>
                  </a:lnTo>
                  <a:lnTo>
                    <a:pt x="431800" y="3352800"/>
                  </a:lnTo>
                  <a:lnTo>
                    <a:pt x="2159000" y="3352800"/>
                  </a:lnTo>
                  <a:lnTo>
                    <a:pt x="2206054" y="3350266"/>
                  </a:lnTo>
                  <a:lnTo>
                    <a:pt x="2251640" y="3342840"/>
                  </a:lnTo>
                  <a:lnTo>
                    <a:pt x="2295493" y="3330785"/>
                  </a:lnTo>
                  <a:lnTo>
                    <a:pt x="2337351" y="3314366"/>
                  </a:lnTo>
                  <a:lnTo>
                    <a:pt x="2376950" y="3293844"/>
                  </a:lnTo>
                  <a:lnTo>
                    <a:pt x="2414028" y="3269485"/>
                  </a:lnTo>
                  <a:lnTo>
                    <a:pt x="2448320" y="3241550"/>
                  </a:lnTo>
                  <a:lnTo>
                    <a:pt x="2479564" y="3210305"/>
                  </a:lnTo>
                  <a:lnTo>
                    <a:pt x="2507496" y="3176011"/>
                  </a:lnTo>
                  <a:lnTo>
                    <a:pt x="2531853" y="3138933"/>
                  </a:lnTo>
                  <a:lnTo>
                    <a:pt x="2552372" y="3099335"/>
                  </a:lnTo>
                  <a:lnTo>
                    <a:pt x="2568789" y="3057478"/>
                  </a:lnTo>
                  <a:lnTo>
                    <a:pt x="2580841" y="3013628"/>
                  </a:lnTo>
                  <a:lnTo>
                    <a:pt x="2588266" y="2968047"/>
                  </a:lnTo>
                  <a:lnTo>
                    <a:pt x="2590800" y="2921000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98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0" y="431800"/>
                  </a:moveTo>
                  <a:lnTo>
                    <a:pt x="2533" y="384745"/>
                  </a:lnTo>
                  <a:lnTo>
                    <a:pt x="9958" y="339159"/>
                  </a:lnTo>
                  <a:lnTo>
                    <a:pt x="22010" y="295306"/>
                  </a:lnTo>
                  <a:lnTo>
                    <a:pt x="38427" y="253448"/>
                  </a:lnTo>
                  <a:lnTo>
                    <a:pt x="58946" y="213849"/>
                  </a:lnTo>
                  <a:lnTo>
                    <a:pt x="83303" y="176771"/>
                  </a:lnTo>
                  <a:lnTo>
                    <a:pt x="111235" y="142479"/>
                  </a:lnTo>
                  <a:lnTo>
                    <a:pt x="142479" y="111235"/>
                  </a:lnTo>
                  <a:lnTo>
                    <a:pt x="176771" y="83303"/>
                  </a:lnTo>
                  <a:lnTo>
                    <a:pt x="213849" y="58946"/>
                  </a:lnTo>
                  <a:lnTo>
                    <a:pt x="253448" y="38427"/>
                  </a:lnTo>
                  <a:lnTo>
                    <a:pt x="295306" y="22010"/>
                  </a:lnTo>
                  <a:lnTo>
                    <a:pt x="339159" y="9958"/>
                  </a:lnTo>
                  <a:lnTo>
                    <a:pt x="384745" y="2533"/>
                  </a:lnTo>
                  <a:lnTo>
                    <a:pt x="431800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2921000"/>
                  </a:lnTo>
                  <a:lnTo>
                    <a:pt x="2588266" y="2968047"/>
                  </a:lnTo>
                  <a:lnTo>
                    <a:pt x="2580841" y="3013628"/>
                  </a:lnTo>
                  <a:lnTo>
                    <a:pt x="2568789" y="3057478"/>
                  </a:lnTo>
                  <a:lnTo>
                    <a:pt x="2552372" y="3099335"/>
                  </a:lnTo>
                  <a:lnTo>
                    <a:pt x="2531853" y="3138933"/>
                  </a:lnTo>
                  <a:lnTo>
                    <a:pt x="2507496" y="3176011"/>
                  </a:lnTo>
                  <a:lnTo>
                    <a:pt x="2479564" y="3210305"/>
                  </a:lnTo>
                  <a:lnTo>
                    <a:pt x="2448320" y="3241550"/>
                  </a:lnTo>
                  <a:lnTo>
                    <a:pt x="2414028" y="3269485"/>
                  </a:lnTo>
                  <a:lnTo>
                    <a:pt x="2376950" y="3293844"/>
                  </a:lnTo>
                  <a:lnTo>
                    <a:pt x="2337351" y="3314366"/>
                  </a:lnTo>
                  <a:lnTo>
                    <a:pt x="2295493" y="3330785"/>
                  </a:lnTo>
                  <a:lnTo>
                    <a:pt x="2251640" y="3342840"/>
                  </a:lnTo>
                  <a:lnTo>
                    <a:pt x="2206054" y="3350266"/>
                  </a:lnTo>
                  <a:lnTo>
                    <a:pt x="2159000" y="3352800"/>
                  </a:lnTo>
                  <a:lnTo>
                    <a:pt x="431800" y="3352800"/>
                  </a:lnTo>
                  <a:lnTo>
                    <a:pt x="384745" y="3350266"/>
                  </a:lnTo>
                  <a:lnTo>
                    <a:pt x="339159" y="3342840"/>
                  </a:lnTo>
                  <a:lnTo>
                    <a:pt x="295306" y="3330785"/>
                  </a:lnTo>
                  <a:lnTo>
                    <a:pt x="253448" y="3314366"/>
                  </a:lnTo>
                  <a:lnTo>
                    <a:pt x="213849" y="3293844"/>
                  </a:lnTo>
                  <a:lnTo>
                    <a:pt x="176771" y="3269485"/>
                  </a:lnTo>
                  <a:lnTo>
                    <a:pt x="142479" y="3241550"/>
                  </a:lnTo>
                  <a:lnTo>
                    <a:pt x="111235" y="3210305"/>
                  </a:lnTo>
                  <a:lnTo>
                    <a:pt x="83303" y="3176011"/>
                  </a:lnTo>
                  <a:lnTo>
                    <a:pt x="58946" y="3138933"/>
                  </a:lnTo>
                  <a:lnTo>
                    <a:pt x="38427" y="3099335"/>
                  </a:lnTo>
                  <a:lnTo>
                    <a:pt x="22010" y="3057478"/>
                  </a:lnTo>
                  <a:lnTo>
                    <a:pt x="9958" y="3013628"/>
                  </a:lnTo>
                  <a:lnTo>
                    <a:pt x="2533" y="2968047"/>
                  </a:lnTo>
                  <a:lnTo>
                    <a:pt x="0" y="2921000"/>
                  </a:lnTo>
                  <a:lnTo>
                    <a:pt x="0" y="43180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57593" y="3529965"/>
            <a:ext cx="13163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adea"/>
                <a:cs typeface="Caladea"/>
              </a:rPr>
              <a:t>Izravna  </a:t>
            </a:r>
            <a:r>
              <a:rPr sz="2800" b="1" spc="-10" dirty="0">
                <a:latin typeface="Caladea"/>
                <a:cs typeface="Caladea"/>
              </a:rPr>
              <a:t>pomoć</a:t>
            </a:r>
            <a:r>
              <a:rPr sz="2800" b="1" spc="-65" dirty="0">
                <a:latin typeface="Caladea"/>
                <a:cs typeface="Caladea"/>
              </a:rPr>
              <a:t> </a:t>
            </a:r>
            <a:r>
              <a:rPr sz="2800" b="1" dirty="0">
                <a:latin typeface="Caladea"/>
                <a:cs typeface="Caladea"/>
              </a:rPr>
              <a:t>i  </a:t>
            </a:r>
            <a:r>
              <a:rPr sz="2800" b="1" spc="-5" dirty="0">
                <a:latin typeface="Caladea"/>
                <a:cs typeface="Caladea"/>
              </a:rPr>
              <a:t>zaštita</a:t>
            </a:r>
            <a:endParaRPr sz="2800">
              <a:latin typeface="Caladea"/>
              <a:cs typeface="Calade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71837" y="2509837"/>
            <a:ext cx="2600325" cy="3362325"/>
            <a:chOff x="3271837" y="2509837"/>
            <a:chExt cx="2600325" cy="3362325"/>
          </a:xfrm>
        </p:grpSpPr>
        <p:sp>
          <p:nvSpPr>
            <p:cNvPr id="17" name="object 17"/>
            <p:cNvSpPr/>
            <p:nvPr/>
          </p:nvSpPr>
          <p:spPr>
            <a:xfrm>
              <a:off x="32766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2159000" y="0"/>
                  </a:moveTo>
                  <a:lnTo>
                    <a:pt x="431800" y="0"/>
                  </a:lnTo>
                  <a:lnTo>
                    <a:pt x="384745" y="2533"/>
                  </a:lnTo>
                  <a:lnTo>
                    <a:pt x="339159" y="9958"/>
                  </a:lnTo>
                  <a:lnTo>
                    <a:pt x="295306" y="22010"/>
                  </a:lnTo>
                  <a:lnTo>
                    <a:pt x="253448" y="38427"/>
                  </a:lnTo>
                  <a:lnTo>
                    <a:pt x="213849" y="58946"/>
                  </a:lnTo>
                  <a:lnTo>
                    <a:pt x="176771" y="83303"/>
                  </a:lnTo>
                  <a:lnTo>
                    <a:pt x="142479" y="111235"/>
                  </a:lnTo>
                  <a:lnTo>
                    <a:pt x="111235" y="142479"/>
                  </a:lnTo>
                  <a:lnTo>
                    <a:pt x="83303" y="176771"/>
                  </a:lnTo>
                  <a:lnTo>
                    <a:pt x="58946" y="213849"/>
                  </a:lnTo>
                  <a:lnTo>
                    <a:pt x="38427" y="253448"/>
                  </a:lnTo>
                  <a:lnTo>
                    <a:pt x="22010" y="295306"/>
                  </a:lnTo>
                  <a:lnTo>
                    <a:pt x="9958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2921000"/>
                  </a:lnTo>
                  <a:lnTo>
                    <a:pt x="2533" y="2968047"/>
                  </a:lnTo>
                  <a:lnTo>
                    <a:pt x="9958" y="3013628"/>
                  </a:lnTo>
                  <a:lnTo>
                    <a:pt x="22010" y="3057478"/>
                  </a:lnTo>
                  <a:lnTo>
                    <a:pt x="38427" y="3099335"/>
                  </a:lnTo>
                  <a:lnTo>
                    <a:pt x="58946" y="3138933"/>
                  </a:lnTo>
                  <a:lnTo>
                    <a:pt x="83303" y="3176011"/>
                  </a:lnTo>
                  <a:lnTo>
                    <a:pt x="111235" y="3210305"/>
                  </a:lnTo>
                  <a:lnTo>
                    <a:pt x="142479" y="3241550"/>
                  </a:lnTo>
                  <a:lnTo>
                    <a:pt x="176771" y="3269485"/>
                  </a:lnTo>
                  <a:lnTo>
                    <a:pt x="213849" y="3293844"/>
                  </a:lnTo>
                  <a:lnTo>
                    <a:pt x="253448" y="3314366"/>
                  </a:lnTo>
                  <a:lnTo>
                    <a:pt x="295306" y="3330785"/>
                  </a:lnTo>
                  <a:lnTo>
                    <a:pt x="339159" y="3342840"/>
                  </a:lnTo>
                  <a:lnTo>
                    <a:pt x="384745" y="3350266"/>
                  </a:lnTo>
                  <a:lnTo>
                    <a:pt x="431800" y="3352800"/>
                  </a:lnTo>
                  <a:lnTo>
                    <a:pt x="2159000" y="3352800"/>
                  </a:lnTo>
                  <a:lnTo>
                    <a:pt x="2206054" y="3350266"/>
                  </a:lnTo>
                  <a:lnTo>
                    <a:pt x="2251640" y="3342840"/>
                  </a:lnTo>
                  <a:lnTo>
                    <a:pt x="2295493" y="3330785"/>
                  </a:lnTo>
                  <a:lnTo>
                    <a:pt x="2337351" y="3314366"/>
                  </a:lnTo>
                  <a:lnTo>
                    <a:pt x="2376950" y="3293844"/>
                  </a:lnTo>
                  <a:lnTo>
                    <a:pt x="2414028" y="3269485"/>
                  </a:lnTo>
                  <a:lnTo>
                    <a:pt x="2448320" y="3241550"/>
                  </a:lnTo>
                  <a:lnTo>
                    <a:pt x="2479564" y="3210305"/>
                  </a:lnTo>
                  <a:lnTo>
                    <a:pt x="2507496" y="3176011"/>
                  </a:lnTo>
                  <a:lnTo>
                    <a:pt x="2531853" y="3138933"/>
                  </a:lnTo>
                  <a:lnTo>
                    <a:pt x="2552372" y="3099335"/>
                  </a:lnTo>
                  <a:lnTo>
                    <a:pt x="2568789" y="3057478"/>
                  </a:lnTo>
                  <a:lnTo>
                    <a:pt x="2580841" y="3013628"/>
                  </a:lnTo>
                  <a:lnTo>
                    <a:pt x="2588266" y="2968047"/>
                  </a:lnTo>
                  <a:lnTo>
                    <a:pt x="2590800" y="2921000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EE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6600" y="2514600"/>
              <a:ext cx="2590800" cy="3352800"/>
            </a:xfrm>
            <a:custGeom>
              <a:avLst/>
              <a:gdLst/>
              <a:ahLst/>
              <a:cxnLst/>
              <a:rect l="l" t="t" r="r" b="b"/>
              <a:pathLst>
                <a:path w="2590800" h="3352800">
                  <a:moveTo>
                    <a:pt x="0" y="431800"/>
                  </a:moveTo>
                  <a:lnTo>
                    <a:pt x="2533" y="384745"/>
                  </a:lnTo>
                  <a:lnTo>
                    <a:pt x="9958" y="339159"/>
                  </a:lnTo>
                  <a:lnTo>
                    <a:pt x="22010" y="295306"/>
                  </a:lnTo>
                  <a:lnTo>
                    <a:pt x="38427" y="253448"/>
                  </a:lnTo>
                  <a:lnTo>
                    <a:pt x="58946" y="213849"/>
                  </a:lnTo>
                  <a:lnTo>
                    <a:pt x="83303" y="176771"/>
                  </a:lnTo>
                  <a:lnTo>
                    <a:pt x="111235" y="142479"/>
                  </a:lnTo>
                  <a:lnTo>
                    <a:pt x="142479" y="111235"/>
                  </a:lnTo>
                  <a:lnTo>
                    <a:pt x="176771" y="83303"/>
                  </a:lnTo>
                  <a:lnTo>
                    <a:pt x="213849" y="58946"/>
                  </a:lnTo>
                  <a:lnTo>
                    <a:pt x="253448" y="38427"/>
                  </a:lnTo>
                  <a:lnTo>
                    <a:pt x="295306" y="22010"/>
                  </a:lnTo>
                  <a:lnTo>
                    <a:pt x="339159" y="9958"/>
                  </a:lnTo>
                  <a:lnTo>
                    <a:pt x="384745" y="2533"/>
                  </a:lnTo>
                  <a:lnTo>
                    <a:pt x="431800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2921000"/>
                  </a:lnTo>
                  <a:lnTo>
                    <a:pt x="2588266" y="2968047"/>
                  </a:lnTo>
                  <a:lnTo>
                    <a:pt x="2580841" y="3013628"/>
                  </a:lnTo>
                  <a:lnTo>
                    <a:pt x="2568789" y="3057478"/>
                  </a:lnTo>
                  <a:lnTo>
                    <a:pt x="2552372" y="3099335"/>
                  </a:lnTo>
                  <a:lnTo>
                    <a:pt x="2531853" y="3138933"/>
                  </a:lnTo>
                  <a:lnTo>
                    <a:pt x="2507496" y="3176011"/>
                  </a:lnTo>
                  <a:lnTo>
                    <a:pt x="2479564" y="3210305"/>
                  </a:lnTo>
                  <a:lnTo>
                    <a:pt x="2448320" y="3241550"/>
                  </a:lnTo>
                  <a:lnTo>
                    <a:pt x="2414028" y="3269485"/>
                  </a:lnTo>
                  <a:lnTo>
                    <a:pt x="2376950" y="3293844"/>
                  </a:lnTo>
                  <a:lnTo>
                    <a:pt x="2337351" y="3314366"/>
                  </a:lnTo>
                  <a:lnTo>
                    <a:pt x="2295493" y="3330785"/>
                  </a:lnTo>
                  <a:lnTo>
                    <a:pt x="2251640" y="3342840"/>
                  </a:lnTo>
                  <a:lnTo>
                    <a:pt x="2206054" y="3350266"/>
                  </a:lnTo>
                  <a:lnTo>
                    <a:pt x="2159000" y="3352800"/>
                  </a:lnTo>
                  <a:lnTo>
                    <a:pt x="431800" y="3352800"/>
                  </a:lnTo>
                  <a:lnTo>
                    <a:pt x="384745" y="3350266"/>
                  </a:lnTo>
                  <a:lnTo>
                    <a:pt x="339159" y="3342840"/>
                  </a:lnTo>
                  <a:lnTo>
                    <a:pt x="295306" y="3330785"/>
                  </a:lnTo>
                  <a:lnTo>
                    <a:pt x="253448" y="3314366"/>
                  </a:lnTo>
                  <a:lnTo>
                    <a:pt x="213849" y="3293844"/>
                  </a:lnTo>
                  <a:lnTo>
                    <a:pt x="176771" y="3269485"/>
                  </a:lnTo>
                  <a:lnTo>
                    <a:pt x="142479" y="3241550"/>
                  </a:lnTo>
                  <a:lnTo>
                    <a:pt x="111235" y="3210305"/>
                  </a:lnTo>
                  <a:lnTo>
                    <a:pt x="83303" y="3176011"/>
                  </a:lnTo>
                  <a:lnTo>
                    <a:pt x="58946" y="3138933"/>
                  </a:lnTo>
                  <a:lnTo>
                    <a:pt x="38427" y="3099335"/>
                  </a:lnTo>
                  <a:lnTo>
                    <a:pt x="22010" y="3057478"/>
                  </a:lnTo>
                  <a:lnTo>
                    <a:pt x="9958" y="3013628"/>
                  </a:lnTo>
                  <a:lnTo>
                    <a:pt x="2533" y="2968047"/>
                  </a:lnTo>
                  <a:lnTo>
                    <a:pt x="0" y="2921000"/>
                  </a:lnTo>
                  <a:lnTo>
                    <a:pt x="0" y="431800"/>
                  </a:lnTo>
                  <a:close/>
                </a:path>
              </a:pathLst>
            </a:custGeom>
            <a:ln w="9525">
              <a:solidFill>
                <a:srgbClr val="EE1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01922" y="3743020"/>
            <a:ext cx="174053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adea"/>
                <a:cs typeface="Caladea"/>
              </a:rPr>
              <a:t>Izgradnja  </a:t>
            </a:r>
            <a:r>
              <a:rPr sz="2800" b="1" spc="-5" dirty="0">
                <a:latin typeface="Caladea"/>
                <a:cs typeface="Caladea"/>
              </a:rPr>
              <a:t>kapaci</a:t>
            </a:r>
            <a:r>
              <a:rPr sz="2800" b="1" spc="-40" dirty="0">
                <a:latin typeface="Caladea"/>
                <a:cs typeface="Caladea"/>
              </a:rPr>
              <a:t>t</a:t>
            </a:r>
            <a:r>
              <a:rPr sz="2800" b="1" spc="-5" dirty="0">
                <a:latin typeface="Caladea"/>
                <a:cs typeface="Caladea"/>
              </a:rPr>
              <a:t>eta</a:t>
            </a:r>
            <a:endParaRPr sz="2800">
              <a:latin typeface="Caladea"/>
              <a:cs typeface="Calade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670" y="272541"/>
            <a:ext cx="37579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Savjeti </a:t>
            </a:r>
            <a:r>
              <a:rPr spc="-5" dirty="0"/>
              <a:t>za</a:t>
            </a:r>
            <a:r>
              <a:rPr spc="-60" dirty="0"/>
              <a:t> </a:t>
            </a:r>
            <a:r>
              <a:rPr spc="-5" dirty="0"/>
              <a:t>najmlađe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9"/>
            <a:ext cx="805624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7368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86385" algn="l"/>
              </a:tabLst>
            </a:pPr>
            <a:r>
              <a:rPr sz="2200" spc="-10" dirty="0">
                <a:latin typeface="Caladea"/>
                <a:cs typeface="Caladea"/>
              </a:rPr>
              <a:t>Nikad </a:t>
            </a: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20" dirty="0">
                <a:latin typeface="Caladea"/>
                <a:cs typeface="Caladea"/>
              </a:rPr>
              <a:t>otvaraj </a:t>
            </a:r>
            <a:r>
              <a:rPr sz="2200" spc="-15" dirty="0">
                <a:latin typeface="Caladea"/>
                <a:cs typeface="Caladea"/>
              </a:rPr>
              <a:t>vrata </a:t>
            </a:r>
            <a:r>
              <a:rPr sz="2200" spc="-5" dirty="0">
                <a:latin typeface="Caladea"/>
                <a:cs typeface="Caladea"/>
              </a:rPr>
              <a:t>prije </a:t>
            </a:r>
            <a:r>
              <a:rPr sz="2200" spc="-10" dirty="0">
                <a:latin typeface="Caladea"/>
                <a:cs typeface="Caladea"/>
              </a:rPr>
              <a:t>nego </a:t>
            </a:r>
            <a:r>
              <a:rPr sz="2200" spc="-15" dirty="0">
                <a:latin typeface="Caladea"/>
                <a:cs typeface="Caladea"/>
              </a:rPr>
              <a:t>provjeriš tko </a:t>
            </a:r>
            <a:r>
              <a:rPr sz="2200" spc="-5" dirty="0">
                <a:latin typeface="Caladea"/>
                <a:cs typeface="Caladea"/>
              </a:rPr>
              <a:t>je</a:t>
            </a:r>
            <a:r>
              <a:rPr sz="2200" spc="21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ispred!</a:t>
            </a:r>
            <a:endParaRPr sz="2200">
              <a:latin typeface="Caladea"/>
              <a:cs typeface="Caladea"/>
            </a:endParaRPr>
          </a:p>
          <a:p>
            <a:pPr marL="285750" indent="-273685">
              <a:lnSpc>
                <a:spcPct val="100000"/>
              </a:lnSpc>
              <a:buAutoNum type="arabicPeriod"/>
              <a:tabLst>
                <a:tab pos="286385" algn="l"/>
              </a:tabLst>
            </a:pPr>
            <a:r>
              <a:rPr sz="2200" spc="-10" dirty="0">
                <a:latin typeface="Caladea"/>
                <a:cs typeface="Caladea"/>
              </a:rPr>
              <a:t>Nikad </a:t>
            </a: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20" dirty="0">
                <a:latin typeface="Caladea"/>
                <a:cs typeface="Caladea"/>
              </a:rPr>
              <a:t>otvaraj </a:t>
            </a:r>
            <a:r>
              <a:rPr sz="2200" spc="-15" dirty="0">
                <a:latin typeface="Caladea"/>
                <a:cs typeface="Caladea"/>
              </a:rPr>
              <a:t>vrata </a:t>
            </a:r>
            <a:r>
              <a:rPr sz="2200" spc="-10" dirty="0">
                <a:latin typeface="Caladea"/>
                <a:cs typeface="Caladea"/>
              </a:rPr>
              <a:t>nepoznatim </a:t>
            </a:r>
            <a:r>
              <a:rPr sz="2200" spc="-5" dirty="0">
                <a:latin typeface="Caladea"/>
                <a:cs typeface="Caladea"/>
              </a:rPr>
              <a:t>osobama </a:t>
            </a: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5" dirty="0">
                <a:latin typeface="Caladea"/>
                <a:cs typeface="Caladea"/>
              </a:rPr>
              <a:t>si sam </a:t>
            </a:r>
            <a:r>
              <a:rPr sz="2200" spc="-20" dirty="0">
                <a:latin typeface="Caladea"/>
                <a:cs typeface="Caladea"/>
              </a:rPr>
              <a:t>kod</a:t>
            </a:r>
            <a:r>
              <a:rPr sz="2200" spc="27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kuće!</a:t>
            </a:r>
            <a:endParaRPr sz="2200">
              <a:latin typeface="Caladea"/>
              <a:cs typeface="Caladea"/>
            </a:endParaRPr>
          </a:p>
          <a:p>
            <a:pPr marL="285750" indent="-273685">
              <a:lnSpc>
                <a:spcPts val="2375"/>
              </a:lnSpc>
              <a:buAutoNum type="arabicPeriod"/>
              <a:tabLst>
                <a:tab pos="286385" algn="l"/>
              </a:tabLst>
            </a:pPr>
            <a:r>
              <a:rPr sz="2200" spc="-10" dirty="0">
                <a:latin typeface="Caladea"/>
                <a:cs typeface="Caladea"/>
              </a:rPr>
              <a:t>Nikad nemoj </a:t>
            </a:r>
            <a:r>
              <a:rPr sz="2200" spc="-5" dirty="0">
                <a:latin typeface="Caladea"/>
                <a:cs typeface="Caladea"/>
              </a:rPr>
              <a:t>otići </a:t>
            </a:r>
            <a:r>
              <a:rPr sz="2200" spc="-25" dirty="0">
                <a:latin typeface="Caladea"/>
                <a:cs typeface="Caladea"/>
              </a:rPr>
              <a:t>van </a:t>
            </a:r>
            <a:r>
              <a:rPr sz="2200" spc="-5" dirty="0">
                <a:latin typeface="Caladea"/>
                <a:cs typeface="Caladea"/>
              </a:rPr>
              <a:t>s </a:t>
            </a:r>
            <a:r>
              <a:rPr sz="2200" spc="-10" dirty="0">
                <a:latin typeface="Caladea"/>
                <a:cs typeface="Caladea"/>
              </a:rPr>
              <a:t>prijateljima </a:t>
            </a: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5" dirty="0">
                <a:latin typeface="Caladea"/>
                <a:cs typeface="Caladea"/>
              </a:rPr>
              <a:t>si sam </a:t>
            </a:r>
            <a:r>
              <a:rPr sz="2200" spc="-20" dirty="0">
                <a:latin typeface="Caladea"/>
                <a:cs typeface="Caladea"/>
              </a:rPr>
              <a:t>kod </a:t>
            </a:r>
            <a:r>
              <a:rPr sz="2200" spc="-10" dirty="0">
                <a:latin typeface="Caladea"/>
                <a:cs typeface="Caladea"/>
              </a:rPr>
              <a:t>kuće, </a:t>
            </a:r>
            <a:r>
              <a:rPr sz="2200" spc="-5" dirty="0">
                <a:latin typeface="Caladea"/>
                <a:cs typeface="Caladea"/>
              </a:rPr>
              <a:t>a</a:t>
            </a:r>
            <a:r>
              <a:rPr sz="2200" spc="260" dirty="0">
                <a:latin typeface="Caladea"/>
                <a:cs typeface="Caladea"/>
              </a:rPr>
              <a:t> </a:t>
            </a:r>
            <a:r>
              <a:rPr sz="2200" dirty="0">
                <a:latin typeface="Caladea"/>
                <a:cs typeface="Caladea"/>
              </a:rPr>
              <a:t>da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adea"/>
                <a:cs typeface="Caladea"/>
              </a:rPr>
              <a:t>prije nisi pitao </a:t>
            </a:r>
            <a:r>
              <a:rPr sz="2200" spc="-10" dirty="0">
                <a:latin typeface="Caladea"/>
                <a:cs typeface="Caladea"/>
              </a:rPr>
              <a:t>roditelje (nazovi</a:t>
            </a:r>
            <a:r>
              <a:rPr sz="2200" spc="8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roditelje)!</a:t>
            </a:r>
            <a:endParaRPr sz="2200">
              <a:latin typeface="Caladea"/>
              <a:cs typeface="Caladea"/>
            </a:endParaRPr>
          </a:p>
          <a:p>
            <a:pPr marL="286385" marR="122555" indent="-286385">
              <a:lnSpc>
                <a:spcPct val="80000"/>
              </a:lnSpc>
              <a:spcBef>
                <a:spcPts val="530"/>
              </a:spcBef>
              <a:buAutoNum type="arabicPeriod" startAt="4"/>
              <a:tabLst>
                <a:tab pos="286385" algn="l"/>
              </a:tabLst>
            </a:pP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5" dirty="0">
                <a:latin typeface="Caladea"/>
                <a:cs typeface="Caladea"/>
              </a:rPr>
              <a:t>izlaziš sam iz </a:t>
            </a:r>
            <a:r>
              <a:rPr sz="2200" spc="-15" dirty="0">
                <a:latin typeface="Caladea"/>
                <a:cs typeface="Caladea"/>
              </a:rPr>
              <a:t>kuće </a:t>
            </a:r>
            <a:r>
              <a:rPr sz="2200" spc="-20" dirty="0">
                <a:latin typeface="Caladea"/>
                <a:cs typeface="Caladea"/>
              </a:rPr>
              <a:t>prvo </a:t>
            </a:r>
            <a:r>
              <a:rPr sz="2200" spc="-15" dirty="0">
                <a:latin typeface="Caladea"/>
                <a:cs typeface="Caladea"/>
              </a:rPr>
              <a:t>reci </a:t>
            </a:r>
            <a:r>
              <a:rPr sz="2200" spc="-10" dirty="0">
                <a:latin typeface="Caladea"/>
                <a:cs typeface="Caladea"/>
              </a:rPr>
              <a:t>roditeljima gdje </a:t>
            </a:r>
            <a:r>
              <a:rPr sz="2200" spc="-5" dirty="0">
                <a:latin typeface="Caladea"/>
                <a:cs typeface="Caladea"/>
              </a:rPr>
              <a:t>ideš, s </a:t>
            </a:r>
            <a:r>
              <a:rPr sz="2200" spc="-10" dirty="0">
                <a:latin typeface="Caladea"/>
                <a:cs typeface="Caladea"/>
              </a:rPr>
              <a:t>kim </a:t>
            </a:r>
            <a:r>
              <a:rPr sz="2200" spc="-5" dirty="0">
                <a:latin typeface="Caladea"/>
                <a:cs typeface="Caladea"/>
              </a:rPr>
              <a:t>ideš  i </a:t>
            </a:r>
            <a:r>
              <a:rPr sz="2200" spc="-10" dirty="0">
                <a:latin typeface="Caladea"/>
                <a:cs typeface="Caladea"/>
              </a:rPr>
              <a:t>kad </a:t>
            </a:r>
            <a:r>
              <a:rPr sz="2200" spc="-5" dirty="0">
                <a:latin typeface="Caladea"/>
                <a:cs typeface="Caladea"/>
              </a:rPr>
              <a:t>ćeš se</a:t>
            </a:r>
            <a:r>
              <a:rPr sz="2200" spc="3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vratiti!</a:t>
            </a:r>
            <a:endParaRPr sz="2200">
              <a:latin typeface="Caladea"/>
              <a:cs typeface="Caladea"/>
            </a:endParaRPr>
          </a:p>
          <a:p>
            <a:pPr marL="286385" marR="472440" indent="-286385">
              <a:lnSpc>
                <a:spcPts val="2110"/>
              </a:lnSpc>
              <a:spcBef>
                <a:spcPts val="509"/>
              </a:spcBef>
              <a:buAutoNum type="arabicPeriod" startAt="4"/>
              <a:tabLst>
                <a:tab pos="286385" algn="l"/>
              </a:tabLst>
            </a:pP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5" dirty="0">
                <a:latin typeface="Caladea"/>
                <a:cs typeface="Caladea"/>
              </a:rPr>
              <a:t>ti se </a:t>
            </a:r>
            <a:r>
              <a:rPr sz="2200" spc="-10" dirty="0">
                <a:latin typeface="Caladea"/>
                <a:cs typeface="Caladea"/>
              </a:rPr>
              <a:t>nepoznata </a:t>
            </a:r>
            <a:r>
              <a:rPr sz="2200" spc="-5" dirty="0">
                <a:latin typeface="Caladea"/>
                <a:cs typeface="Caladea"/>
              </a:rPr>
              <a:t>osoba </a:t>
            </a:r>
            <a:r>
              <a:rPr sz="2200" spc="-10" dirty="0">
                <a:latin typeface="Caladea"/>
                <a:cs typeface="Caladea"/>
              </a:rPr>
              <a:t>obrati </a:t>
            </a:r>
            <a:r>
              <a:rPr sz="2200" spc="-5" dirty="0">
                <a:latin typeface="Caladea"/>
                <a:cs typeface="Caladea"/>
              </a:rPr>
              <a:t>za </a:t>
            </a:r>
            <a:r>
              <a:rPr sz="2200" spc="-10" dirty="0">
                <a:latin typeface="Caladea"/>
                <a:cs typeface="Caladea"/>
              </a:rPr>
              <a:t>pomoć, </a:t>
            </a:r>
            <a:r>
              <a:rPr sz="2200" spc="-25" dirty="0">
                <a:latin typeface="Caladea"/>
                <a:cs typeface="Caladea"/>
              </a:rPr>
              <a:t>razgovaraj </a:t>
            </a:r>
            <a:r>
              <a:rPr sz="2200" spc="-5" dirty="0">
                <a:latin typeface="Caladea"/>
                <a:cs typeface="Caladea"/>
              </a:rPr>
              <a:t>s </a:t>
            </a:r>
            <a:r>
              <a:rPr sz="2200" spc="-10" dirty="0">
                <a:latin typeface="Caladea"/>
                <a:cs typeface="Caladea"/>
              </a:rPr>
              <a:t>njom  pristojno </a:t>
            </a:r>
            <a:r>
              <a:rPr sz="2200" spc="-5" dirty="0">
                <a:latin typeface="Caladea"/>
                <a:cs typeface="Caladea"/>
              </a:rPr>
              <a:t>i na </a:t>
            </a:r>
            <a:r>
              <a:rPr sz="2200" spc="-15" dirty="0">
                <a:latin typeface="Caladea"/>
                <a:cs typeface="Caladea"/>
              </a:rPr>
              <a:t>dovoljnoj </a:t>
            </a:r>
            <a:r>
              <a:rPr sz="2200" spc="-5" dirty="0">
                <a:latin typeface="Caladea"/>
                <a:cs typeface="Caladea"/>
              </a:rPr>
              <a:t>udaljenosti da </a:t>
            </a:r>
            <a:r>
              <a:rPr sz="2200" spc="-15" dirty="0">
                <a:latin typeface="Caladea"/>
                <a:cs typeface="Caladea"/>
              </a:rPr>
              <a:t>te </a:t>
            </a: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10" dirty="0">
                <a:latin typeface="Caladea"/>
                <a:cs typeface="Caladea"/>
              </a:rPr>
              <a:t>može</a:t>
            </a:r>
            <a:r>
              <a:rPr sz="2200" spc="150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dodirnuti!</a:t>
            </a:r>
            <a:endParaRPr sz="2200">
              <a:latin typeface="Caladea"/>
              <a:cs typeface="Caladea"/>
            </a:endParaRPr>
          </a:p>
          <a:p>
            <a:pPr marL="285750" indent="-273685">
              <a:lnSpc>
                <a:spcPts val="2375"/>
              </a:lnSpc>
              <a:spcBef>
                <a:spcPts val="25"/>
              </a:spcBef>
              <a:buAutoNum type="arabicPeriod" startAt="4"/>
              <a:tabLst>
                <a:tab pos="286385" algn="l"/>
              </a:tabLst>
            </a:pP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10" dirty="0">
                <a:latin typeface="Caladea"/>
                <a:cs typeface="Caladea"/>
              </a:rPr>
              <a:t>uzimaj </a:t>
            </a:r>
            <a:r>
              <a:rPr sz="2200" spc="-5" dirty="0">
                <a:latin typeface="Caladea"/>
                <a:cs typeface="Caladea"/>
              </a:rPr>
              <a:t>slatkiše ili </a:t>
            </a:r>
            <a:r>
              <a:rPr sz="2200" spc="-10" dirty="0">
                <a:latin typeface="Caladea"/>
                <a:cs typeface="Caladea"/>
              </a:rPr>
              <a:t>poklone </a:t>
            </a:r>
            <a:r>
              <a:rPr sz="2200" spc="-5" dirty="0">
                <a:latin typeface="Caladea"/>
                <a:cs typeface="Caladea"/>
              </a:rPr>
              <a:t>od </a:t>
            </a:r>
            <a:r>
              <a:rPr sz="2200" spc="-10" dirty="0">
                <a:latin typeface="Caladea"/>
                <a:cs typeface="Caladea"/>
              </a:rPr>
              <a:t>nepoznatih </a:t>
            </a:r>
            <a:r>
              <a:rPr sz="2200" spc="-5" dirty="0">
                <a:latin typeface="Caladea"/>
                <a:cs typeface="Caladea"/>
              </a:rPr>
              <a:t>osoba, </a:t>
            </a:r>
            <a:r>
              <a:rPr sz="2200" spc="-10" dirty="0">
                <a:latin typeface="Caladea"/>
                <a:cs typeface="Caladea"/>
              </a:rPr>
              <a:t>bez</a:t>
            </a:r>
            <a:r>
              <a:rPr sz="2200" spc="17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obzira</a:t>
            </a:r>
            <a:endParaRPr sz="2200">
              <a:latin typeface="Caladea"/>
              <a:cs typeface="Caladea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adea"/>
                <a:cs typeface="Caladea"/>
              </a:rPr>
              <a:t>koliko </a:t>
            </a:r>
            <a:r>
              <a:rPr sz="2200" spc="-10" dirty="0">
                <a:latin typeface="Caladea"/>
                <a:cs typeface="Caladea"/>
              </a:rPr>
              <a:t>oni ljubazni</a:t>
            </a:r>
            <a:r>
              <a:rPr sz="2200" spc="2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bili!</a:t>
            </a:r>
            <a:endParaRPr sz="2200">
              <a:latin typeface="Caladea"/>
              <a:cs typeface="Caladea"/>
            </a:endParaRPr>
          </a:p>
          <a:p>
            <a:pPr marL="286385" marR="287020" indent="-286385">
              <a:lnSpc>
                <a:spcPct val="80000"/>
              </a:lnSpc>
              <a:spcBef>
                <a:spcPts val="530"/>
              </a:spcBef>
              <a:buAutoNum type="arabicPeriod" startAt="7"/>
              <a:tabLst>
                <a:tab pos="286385" algn="l"/>
              </a:tabLst>
            </a:pPr>
            <a:r>
              <a:rPr sz="2200" spc="-5" dirty="0">
                <a:latin typeface="Caladea"/>
                <a:cs typeface="Caladea"/>
              </a:rPr>
              <a:t>Nemoj </a:t>
            </a:r>
            <a:r>
              <a:rPr sz="2200" spc="-10" dirty="0">
                <a:latin typeface="Caladea"/>
                <a:cs typeface="Caladea"/>
              </a:rPr>
              <a:t>nepoznatim </a:t>
            </a:r>
            <a:r>
              <a:rPr sz="2200" spc="-5" dirty="0">
                <a:latin typeface="Caladea"/>
                <a:cs typeface="Caladea"/>
              </a:rPr>
              <a:t>osobama </a:t>
            </a:r>
            <a:r>
              <a:rPr sz="2200" spc="-15" dirty="0">
                <a:latin typeface="Caladea"/>
                <a:cs typeface="Caladea"/>
              </a:rPr>
              <a:t>reći </a:t>
            </a:r>
            <a:r>
              <a:rPr sz="2200" spc="-20" dirty="0">
                <a:latin typeface="Caladea"/>
                <a:cs typeface="Caladea"/>
              </a:rPr>
              <a:t>svoje </a:t>
            </a:r>
            <a:r>
              <a:rPr sz="2200" spc="-5" dirty="0">
                <a:latin typeface="Caladea"/>
                <a:cs typeface="Caladea"/>
              </a:rPr>
              <a:t>ime, </a:t>
            </a:r>
            <a:r>
              <a:rPr sz="2200" spc="-10" dirty="0">
                <a:latin typeface="Caladea"/>
                <a:cs typeface="Caladea"/>
              </a:rPr>
              <a:t>prezime, adresu na  kojoj </a:t>
            </a:r>
            <a:r>
              <a:rPr sz="2200" spc="-15" dirty="0">
                <a:latin typeface="Caladea"/>
                <a:cs typeface="Caladea"/>
              </a:rPr>
              <a:t>živiš </a:t>
            </a:r>
            <a:r>
              <a:rPr sz="2200" spc="-5" dirty="0">
                <a:latin typeface="Caladea"/>
                <a:cs typeface="Caladea"/>
              </a:rPr>
              <a:t>ili u </a:t>
            </a:r>
            <a:r>
              <a:rPr sz="2200" spc="-15" dirty="0">
                <a:latin typeface="Caladea"/>
                <a:cs typeface="Caladea"/>
              </a:rPr>
              <a:t>koju </a:t>
            </a:r>
            <a:r>
              <a:rPr sz="2200" spc="-10" dirty="0">
                <a:latin typeface="Caladea"/>
                <a:cs typeface="Caladea"/>
              </a:rPr>
              <a:t>školu</a:t>
            </a:r>
            <a:r>
              <a:rPr sz="2200" spc="7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ideš!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670" y="272541"/>
            <a:ext cx="37579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Savjeti </a:t>
            </a:r>
            <a:r>
              <a:rPr spc="-5" dirty="0"/>
              <a:t>za</a:t>
            </a:r>
            <a:r>
              <a:rPr spc="-60" dirty="0"/>
              <a:t> </a:t>
            </a:r>
            <a:r>
              <a:rPr spc="-5" dirty="0"/>
              <a:t>najmlađe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9"/>
            <a:ext cx="7925434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73685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286385" algn="l"/>
              </a:tabLst>
            </a:pPr>
            <a:r>
              <a:rPr sz="2200" spc="-5" dirty="0">
                <a:latin typeface="Caladea"/>
                <a:cs typeface="Caladea"/>
              </a:rPr>
              <a:t>Nigdje ne idi s </a:t>
            </a:r>
            <a:r>
              <a:rPr sz="2200" spc="-10" dirty="0">
                <a:latin typeface="Caladea"/>
                <a:cs typeface="Caladea"/>
              </a:rPr>
              <a:t>nekim </a:t>
            </a:r>
            <a:r>
              <a:rPr sz="2200" spc="-20" dirty="0">
                <a:latin typeface="Caladea"/>
                <a:cs typeface="Caladea"/>
              </a:rPr>
              <a:t>koga </a:t>
            </a:r>
            <a:r>
              <a:rPr sz="2200" spc="-5" dirty="0">
                <a:latin typeface="Caladea"/>
                <a:cs typeface="Caladea"/>
              </a:rPr>
              <a:t>ne</a:t>
            </a:r>
            <a:r>
              <a:rPr sz="2200" spc="7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poznaješ!</a:t>
            </a:r>
            <a:endParaRPr sz="2200">
              <a:latin typeface="Caladea"/>
              <a:cs typeface="Caladea"/>
            </a:endParaRPr>
          </a:p>
          <a:p>
            <a:pPr marL="286385" marR="5080" indent="-286385">
              <a:lnSpc>
                <a:spcPct val="80000"/>
              </a:lnSpc>
              <a:spcBef>
                <a:spcPts val="525"/>
              </a:spcBef>
              <a:buAutoNum type="arabicPeriod" startAt="8"/>
              <a:tabLst>
                <a:tab pos="286385" algn="l"/>
              </a:tabLst>
            </a:pP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15" dirty="0">
                <a:latin typeface="Caladea"/>
                <a:cs typeface="Caladea"/>
              </a:rPr>
              <a:t>te netko </a:t>
            </a:r>
            <a:r>
              <a:rPr sz="2200" spc="-25" dirty="0">
                <a:latin typeface="Caladea"/>
                <a:cs typeface="Caladea"/>
              </a:rPr>
              <a:t>pokušava </a:t>
            </a:r>
            <a:r>
              <a:rPr sz="2200" spc="-5" dirty="0">
                <a:latin typeface="Caladea"/>
                <a:cs typeface="Caladea"/>
              </a:rPr>
              <a:t>na silu </a:t>
            </a:r>
            <a:r>
              <a:rPr sz="2200" spc="-20" dirty="0">
                <a:latin typeface="Caladea"/>
                <a:cs typeface="Caladea"/>
              </a:rPr>
              <a:t>odvesti </a:t>
            </a:r>
            <a:r>
              <a:rPr sz="2200" spc="-5" dirty="0">
                <a:latin typeface="Caladea"/>
                <a:cs typeface="Caladea"/>
              </a:rPr>
              <a:t>ili na </a:t>
            </a:r>
            <a:r>
              <a:rPr sz="2200" spc="-10" dirty="0">
                <a:latin typeface="Caladea"/>
                <a:cs typeface="Caladea"/>
              </a:rPr>
              <a:t>nešto </a:t>
            </a:r>
            <a:r>
              <a:rPr sz="2200" spc="-5" dirty="0">
                <a:latin typeface="Caladea"/>
                <a:cs typeface="Caladea"/>
              </a:rPr>
              <a:t>prisiliti, </a:t>
            </a:r>
            <a:r>
              <a:rPr sz="2200" spc="-10" dirty="0">
                <a:latin typeface="Caladea"/>
                <a:cs typeface="Caladea"/>
              </a:rPr>
              <a:t>možeš  glasno vikati, </a:t>
            </a:r>
            <a:r>
              <a:rPr sz="2200" spc="-15" dirty="0">
                <a:latin typeface="Caladea"/>
                <a:cs typeface="Caladea"/>
              </a:rPr>
              <a:t>udarati </a:t>
            </a:r>
            <a:r>
              <a:rPr sz="2200" spc="-20" dirty="0">
                <a:latin typeface="Caladea"/>
                <a:cs typeface="Caladea"/>
              </a:rPr>
              <a:t>ga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0" dirty="0">
                <a:latin typeface="Caladea"/>
                <a:cs typeface="Caladea"/>
              </a:rPr>
              <a:t>učiniti nešto </a:t>
            </a:r>
            <a:r>
              <a:rPr sz="2200" spc="-5" dirty="0">
                <a:latin typeface="Caladea"/>
                <a:cs typeface="Caladea"/>
              </a:rPr>
              <a:t>drugo da</a:t>
            </a:r>
            <a:r>
              <a:rPr sz="2200" spc="229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pobjegneš!</a:t>
            </a:r>
            <a:endParaRPr sz="2200">
              <a:latin typeface="Caladea"/>
              <a:cs typeface="Caladea"/>
            </a:endParaRPr>
          </a:p>
          <a:p>
            <a:pPr marL="355600" marR="64135" indent="-343535">
              <a:lnSpc>
                <a:spcPct val="80000"/>
              </a:lnSpc>
              <a:spcBef>
                <a:spcPts val="530"/>
              </a:spcBef>
              <a:buAutoNum type="arabicPeriod" startAt="8"/>
              <a:tabLst>
                <a:tab pos="439420" algn="l"/>
              </a:tabLst>
            </a:pPr>
            <a:r>
              <a:rPr sz="2200" spc="-5" dirty="0">
                <a:latin typeface="Caladea"/>
                <a:cs typeface="Caladea"/>
              </a:rPr>
              <a:t>Nikad se ne </a:t>
            </a:r>
            <a:r>
              <a:rPr sz="2200" spc="-20" dirty="0">
                <a:latin typeface="Caladea"/>
                <a:cs typeface="Caladea"/>
              </a:rPr>
              <a:t>odvajaj </a:t>
            </a:r>
            <a:r>
              <a:rPr sz="2200" spc="-5" dirty="0">
                <a:latin typeface="Caladea"/>
                <a:cs typeface="Caladea"/>
              </a:rPr>
              <a:t>od osobe </a:t>
            </a:r>
            <a:r>
              <a:rPr sz="2200" spc="-15" dirty="0">
                <a:latin typeface="Caladea"/>
                <a:cs typeface="Caladea"/>
              </a:rPr>
              <a:t>koja te </a:t>
            </a:r>
            <a:r>
              <a:rPr sz="2200" spc="-30" dirty="0">
                <a:latin typeface="Caladea"/>
                <a:cs typeface="Caladea"/>
              </a:rPr>
              <a:t>čuva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5" dirty="0">
                <a:latin typeface="Caladea"/>
                <a:cs typeface="Caladea"/>
              </a:rPr>
              <a:t>svojih </a:t>
            </a:r>
            <a:r>
              <a:rPr sz="2200" spc="-10" dirty="0">
                <a:latin typeface="Caladea"/>
                <a:cs typeface="Caladea"/>
              </a:rPr>
              <a:t>prijatelja </a:t>
            </a:r>
            <a:r>
              <a:rPr sz="2200" spc="-5" dirty="0">
                <a:latin typeface="Caladea"/>
                <a:cs typeface="Caladea"/>
              </a:rPr>
              <a:t>za  vrijeme šetnje ili</a:t>
            </a:r>
            <a:r>
              <a:rPr sz="2200" spc="5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igre!</a:t>
            </a:r>
            <a:endParaRPr sz="2200">
              <a:latin typeface="Caladea"/>
              <a:cs typeface="Caladea"/>
            </a:endParaRPr>
          </a:p>
          <a:p>
            <a:pPr marL="355600" marR="887730" indent="-343535">
              <a:lnSpc>
                <a:spcPct val="80000"/>
              </a:lnSpc>
              <a:spcBef>
                <a:spcPts val="530"/>
              </a:spcBef>
              <a:buAutoNum type="arabicPeriod" startAt="8"/>
              <a:tabLst>
                <a:tab pos="439420" algn="l"/>
              </a:tabLst>
            </a:pP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5" dirty="0">
                <a:latin typeface="Caladea"/>
                <a:cs typeface="Caladea"/>
              </a:rPr>
              <a:t>se izgubiš za vrijeme šetnje ili </a:t>
            </a:r>
            <a:r>
              <a:rPr sz="2200" spc="-15" dirty="0">
                <a:latin typeface="Caladea"/>
                <a:cs typeface="Caladea"/>
              </a:rPr>
              <a:t>igre </a:t>
            </a:r>
            <a:r>
              <a:rPr sz="2200" spc="-10" dirty="0">
                <a:latin typeface="Caladea"/>
                <a:cs typeface="Caladea"/>
              </a:rPr>
              <a:t>pomoć </a:t>
            </a:r>
            <a:r>
              <a:rPr sz="2200" spc="-15" dirty="0">
                <a:latin typeface="Caladea"/>
                <a:cs typeface="Caladea"/>
              </a:rPr>
              <a:t>potraži </a:t>
            </a:r>
            <a:r>
              <a:rPr sz="2200" spc="-5" dirty="0">
                <a:latin typeface="Caladea"/>
                <a:cs typeface="Caladea"/>
              </a:rPr>
              <a:t>u  </a:t>
            </a:r>
            <a:r>
              <a:rPr sz="2200" spc="-10" dirty="0">
                <a:latin typeface="Caladea"/>
                <a:cs typeface="Caladea"/>
              </a:rPr>
              <a:t>najbližoj policijskoj </a:t>
            </a:r>
            <a:r>
              <a:rPr sz="2200" spc="-5" dirty="0">
                <a:latin typeface="Caladea"/>
                <a:cs typeface="Caladea"/>
              </a:rPr>
              <a:t>postaji, </a:t>
            </a:r>
            <a:r>
              <a:rPr sz="2200" spc="-10" dirty="0">
                <a:latin typeface="Caladea"/>
                <a:cs typeface="Caladea"/>
              </a:rPr>
              <a:t>trgovini, pošti </a:t>
            </a:r>
            <a:r>
              <a:rPr sz="2200" spc="-5" dirty="0">
                <a:latin typeface="Caladea"/>
                <a:cs typeface="Caladea"/>
              </a:rPr>
              <a:t>ili</a:t>
            </a:r>
            <a:r>
              <a:rPr sz="2200" spc="13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banci.</a:t>
            </a:r>
            <a:endParaRPr sz="2200">
              <a:latin typeface="Caladea"/>
              <a:cs typeface="Caladea"/>
            </a:endParaRPr>
          </a:p>
          <a:p>
            <a:pPr marL="438784" indent="-426720">
              <a:lnSpc>
                <a:spcPct val="100000"/>
              </a:lnSpc>
              <a:buAutoNum type="arabicPeriod" startAt="8"/>
              <a:tabLst>
                <a:tab pos="439420" algn="l"/>
              </a:tabLst>
            </a:pPr>
            <a:r>
              <a:rPr sz="2200" spc="-35" dirty="0">
                <a:latin typeface="Caladea"/>
                <a:cs typeface="Caladea"/>
              </a:rPr>
              <a:t>Važno </a:t>
            </a:r>
            <a:r>
              <a:rPr sz="2200" spc="-5" dirty="0">
                <a:latin typeface="Caladea"/>
                <a:cs typeface="Caladea"/>
              </a:rPr>
              <a:t>je</a:t>
            </a:r>
            <a:r>
              <a:rPr sz="2200" spc="5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znati:</a:t>
            </a:r>
            <a:endParaRPr sz="2200">
              <a:latin typeface="Caladea"/>
              <a:cs typeface="Caladea"/>
            </a:endParaRPr>
          </a:p>
          <a:p>
            <a:pPr marL="1204595" lvl="1" indent="-154940">
              <a:lnSpc>
                <a:spcPct val="100000"/>
              </a:lnSpc>
              <a:spcBef>
                <a:spcPts val="5"/>
              </a:spcBef>
              <a:buChar char="-"/>
              <a:tabLst>
                <a:tab pos="1205230" algn="l"/>
              </a:tabLst>
            </a:pPr>
            <a:r>
              <a:rPr sz="2200" spc="-15" dirty="0">
                <a:latin typeface="Caladea"/>
                <a:cs typeface="Caladea"/>
              </a:rPr>
              <a:t>svoju</a:t>
            </a:r>
            <a:r>
              <a:rPr sz="2200" spc="1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adresu</a:t>
            </a:r>
            <a:endParaRPr sz="2200">
              <a:latin typeface="Caladea"/>
              <a:cs typeface="Caladea"/>
            </a:endParaRPr>
          </a:p>
          <a:p>
            <a:pPr marL="1204595" lvl="1" indent="-154940">
              <a:lnSpc>
                <a:spcPct val="100000"/>
              </a:lnSpc>
              <a:buChar char="-"/>
              <a:tabLst>
                <a:tab pos="1205230" algn="l"/>
              </a:tabLst>
            </a:pPr>
            <a:r>
              <a:rPr sz="2200" spc="-15" dirty="0">
                <a:latin typeface="Caladea"/>
                <a:cs typeface="Caladea"/>
              </a:rPr>
              <a:t>broj </a:t>
            </a:r>
            <a:r>
              <a:rPr sz="2200" spc="-10" dirty="0">
                <a:latin typeface="Caladea"/>
                <a:cs typeface="Caladea"/>
              </a:rPr>
              <a:t>telefona </a:t>
            </a:r>
            <a:r>
              <a:rPr sz="2200" spc="-15" dirty="0">
                <a:latin typeface="Caladea"/>
                <a:cs typeface="Caladea"/>
              </a:rPr>
              <a:t>svojih</a:t>
            </a:r>
            <a:r>
              <a:rPr sz="2200" spc="6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roditelja</a:t>
            </a:r>
            <a:endParaRPr sz="2200">
              <a:latin typeface="Caladea"/>
              <a:cs typeface="Caladea"/>
            </a:endParaRPr>
          </a:p>
          <a:p>
            <a:pPr marL="1204595" lvl="1" indent="-154940">
              <a:lnSpc>
                <a:spcPct val="100000"/>
              </a:lnSpc>
              <a:buChar char="-"/>
              <a:tabLst>
                <a:tab pos="1205230" algn="l"/>
              </a:tabLst>
            </a:pPr>
            <a:r>
              <a:rPr sz="2200" spc="-20" dirty="0">
                <a:latin typeface="Caladea"/>
                <a:cs typeface="Caladea"/>
              </a:rPr>
              <a:t>BROJ </a:t>
            </a:r>
            <a:r>
              <a:rPr sz="2200" spc="-5" dirty="0">
                <a:latin typeface="Caladea"/>
                <a:cs typeface="Caladea"/>
              </a:rPr>
              <a:t>POLICIJE JE</a:t>
            </a:r>
            <a:r>
              <a:rPr sz="2200" spc="4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192!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4626" y="208533"/>
            <a:ext cx="2176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RECI</a:t>
            </a:r>
            <a:r>
              <a:rPr sz="4400" spc="-70" dirty="0"/>
              <a:t> </a:t>
            </a:r>
            <a:r>
              <a:rPr sz="4400" dirty="0"/>
              <a:t>NE!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736"/>
            <a:ext cx="8011795" cy="16840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adea"/>
                <a:cs typeface="Caladea"/>
              </a:rPr>
              <a:t>Europol </a:t>
            </a:r>
            <a:r>
              <a:rPr sz="3200" dirty="0">
                <a:latin typeface="Caladea"/>
                <a:cs typeface="Caladea"/>
              </a:rPr>
              <a:t>i</a:t>
            </a:r>
            <a:r>
              <a:rPr sz="3200" spc="-35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MUP</a:t>
            </a:r>
            <a:endParaRPr sz="3200">
              <a:latin typeface="Caladea"/>
              <a:cs typeface="Caladea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adea"/>
                <a:cs typeface="Caladea"/>
              </a:rPr>
              <a:t>htt</a:t>
            </a:r>
            <a:r>
              <a:rPr sz="3200" spc="-15" dirty="0">
                <a:latin typeface="Caladea"/>
                <a:cs typeface="Caladea"/>
                <a:hlinkClick r:id="rId2"/>
              </a:rPr>
              <a:t>ps://w</a:t>
            </a:r>
            <a:r>
              <a:rPr sz="3200" spc="-15" dirty="0">
                <a:latin typeface="Caladea"/>
                <a:cs typeface="Caladea"/>
              </a:rPr>
              <a:t>ww.y</a:t>
            </a:r>
            <a:r>
              <a:rPr sz="3200" spc="-15" dirty="0">
                <a:latin typeface="Caladea"/>
                <a:cs typeface="Caladea"/>
                <a:hlinkClick r:id="rId2"/>
              </a:rPr>
              <a:t>outube.com/watch?v=WyXIZ </a:t>
            </a:r>
            <a:r>
              <a:rPr sz="3200" spc="-15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uYDp4Y&amp;t=58s</a:t>
            </a:r>
            <a:endParaRPr sz="3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610" y="272541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Savjeti </a:t>
            </a:r>
            <a:r>
              <a:rPr spc="-5" dirty="0"/>
              <a:t>za sigurno </a:t>
            </a:r>
            <a:r>
              <a:rPr spc="-15" dirty="0"/>
              <a:t>korištenje</a:t>
            </a:r>
            <a:r>
              <a:rPr spc="30" dirty="0"/>
              <a:t> </a:t>
            </a:r>
            <a:r>
              <a:rPr spc="-10" dirty="0"/>
              <a:t>interneta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235"/>
            <a:ext cx="807402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adea"/>
                <a:cs typeface="Caladea"/>
              </a:rPr>
              <a:t>Kratki savjeti </a:t>
            </a:r>
            <a:r>
              <a:rPr sz="2200" b="1" spc="-5" dirty="0">
                <a:latin typeface="Caladea"/>
                <a:cs typeface="Caladea"/>
              </a:rPr>
              <a:t>za </a:t>
            </a:r>
            <a:r>
              <a:rPr sz="2200" b="1" spc="-15" dirty="0">
                <a:latin typeface="Caladea"/>
                <a:cs typeface="Caladea"/>
              </a:rPr>
              <a:t>korištenje</a:t>
            </a:r>
            <a:r>
              <a:rPr sz="2200" b="1" spc="25" dirty="0">
                <a:latin typeface="Caladea"/>
                <a:cs typeface="Caladea"/>
              </a:rPr>
              <a:t> </a:t>
            </a:r>
            <a:r>
              <a:rPr sz="2200" b="1" spc="-10" dirty="0">
                <a:latin typeface="Caladea"/>
                <a:cs typeface="Caladea"/>
              </a:rPr>
              <a:t>interneta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Caladea"/>
              <a:cs typeface="Caladea"/>
            </a:endParaRPr>
          </a:p>
          <a:p>
            <a:pPr marL="355600" indent="-343535" algn="just">
              <a:lnSpc>
                <a:spcPct val="100000"/>
              </a:lnSpc>
              <a:buSzPct val="45454"/>
              <a:buFont typeface="Symbol"/>
              <a:buChar char=""/>
              <a:tabLst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nikad </a:t>
            </a:r>
            <a:r>
              <a:rPr sz="2200" dirty="0">
                <a:latin typeface="Caladea"/>
                <a:cs typeface="Caladea"/>
              </a:rPr>
              <a:t>na </a:t>
            </a:r>
            <a:r>
              <a:rPr sz="2200" spc="-5" dirty="0">
                <a:latin typeface="Caladea"/>
                <a:cs typeface="Caladea"/>
              </a:rPr>
              <a:t>internet </a:t>
            </a:r>
            <a:r>
              <a:rPr sz="2200" dirty="0">
                <a:latin typeface="Caladea"/>
                <a:cs typeface="Caladea"/>
              </a:rPr>
              <a:t>ne </a:t>
            </a:r>
            <a:r>
              <a:rPr sz="2200" spc="-10" dirty="0">
                <a:latin typeface="Caladea"/>
                <a:cs typeface="Caladea"/>
              </a:rPr>
              <a:t>stavljaj </a:t>
            </a:r>
            <a:r>
              <a:rPr sz="2200" spc="-15" dirty="0">
                <a:latin typeface="Caladea"/>
                <a:cs typeface="Caladea"/>
              </a:rPr>
              <a:t>svoje </a:t>
            </a:r>
            <a:r>
              <a:rPr sz="2200" spc="-5" dirty="0">
                <a:latin typeface="Caladea"/>
                <a:cs typeface="Caladea"/>
              </a:rPr>
              <a:t>ime, </a:t>
            </a:r>
            <a:r>
              <a:rPr sz="2200" spc="-10" dirty="0">
                <a:latin typeface="Caladea"/>
                <a:cs typeface="Caladea"/>
              </a:rPr>
              <a:t>prezime, adresu,</a:t>
            </a:r>
            <a:r>
              <a:rPr sz="2200" spc="30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broj</a:t>
            </a:r>
            <a:endParaRPr sz="2200">
              <a:latin typeface="Caladea"/>
              <a:cs typeface="Caladea"/>
            </a:endParaRPr>
          </a:p>
          <a:p>
            <a:pPr marL="355600" algn="just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telefona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5" dirty="0">
                <a:latin typeface="Caladea"/>
                <a:cs typeface="Caladea"/>
              </a:rPr>
              <a:t>naziv </a:t>
            </a:r>
            <a:r>
              <a:rPr sz="2200" spc="-10" dirty="0">
                <a:latin typeface="Caladea"/>
                <a:cs typeface="Caladea"/>
              </a:rPr>
              <a:t>škole </a:t>
            </a:r>
            <a:r>
              <a:rPr sz="2200" spc="-15" dirty="0">
                <a:latin typeface="Caladea"/>
                <a:cs typeface="Caladea"/>
              </a:rPr>
              <a:t>koju</a:t>
            </a:r>
            <a:r>
              <a:rPr sz="2200" spc="7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pohađaš</a:t>
            </a:r>
            <a:endParaRPr sz="2200">
              <a:latin typeface="Caladea"/>
              <a:cs typeface="Caladea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30"/>
              </a:spcBef>
              <a:buSzPct val="45454"/>
              <a:buFont typeface="Symbol"/>
              <a:buChar char=""/>
              <a:tabLst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ne </a:t>
            </a:r>
            <a:r>
              <a:rPr sz="2200" spc="-10" dirty="0">
                <a:latin typeface="Caladea"/>
                <a:cs typeface="Caladea"/>
              </a:rPr>
              <a:t>postavljaj </a:t>
            </a:r>
            <a:r>
              <a:rPr sz="2200" spc="-15" dirty="0">
                <a:latin typeface="Caladea"/>
                <a:cs typeface="Caladea"/>
              </a:rPr>
              <a:t>svoje fotografije </a:t>
            </a:r>
            <a:r>
              <a:rPr sz="2200" spc="-5" dirty="0">
                <a:latin typeface="Caladea"/>
                <a:cs typeface="Caladea"/>
              </a:rPr>
              <a:t>ili </a:t>
            </a:r>
            <a:r>
              <a:rPr sz="2200" spc="-10" dirty="0">
                <a:latin typeface="Caladea"/>
                <a:cs typeface="Caladea"/>
              </a:rPr>
              <a:t>fotografije svojih </a:t>
            </a:r>
            <a:r>
              <a:rPr sz="2200" spc="-5" dirty="0">
                <a:latin typeface="Caladea"/>
                <a:cs typeface="Caladea"/>
              </a:rPr>
              <a:t>prijatelja na  internet </a:t>
            </a:r>
            <a:r>
              <a:rPr sz="2200" spc="-10" dirty="0">
                <a:latin typeface="Caladea"/>
                <a:cs typeface="Caladea"/>
              </a:rPr>
              <a:t>jer možete </a:t>
            </a:r>
            <a:r>
              <a:rPr sz="2200" spc="-5" dirty="0">
                <a:latin typeface="Caladea"/>
                <a:cs typeface="Caladea"/>
              </a:rPr>
              <a:t>biti u </a:t>
            </a:r>
            <a:r>
              <a:rPr sz="2200" spc="-10" dirty="0">
                <a:latin typeface="Caladea"/>
                <a:cs typeface="Caladea"/>
              </a:rPr>
              <a:t>jednakoj opasnosti kao </a:t>
            </a:r>
            <a:r>
              <a:rPr sz="2200" dirty="0">
                <a:latin typeface="Caladea"/>
                <a:cs typeface="Caladea"/>
              </a:rPr>
              <a:t>da </a:t>
            </a:r>
            <a:r>
              <a:rPr sz="2200" spc="-5" dirty="0">
                <a:latin typeface="Caladea"/>
                <a:cs typeface="Caladea"/>
              </a:rPr>
              <a:t>ste </a:t>
            </a:r>
            <a:r>
              <a:rPr sz="2200" spc="-20" dirty="0">
                <a:latin typeface="Caladea"/>
                <a:cs typeface="Caladea"/>
              </a:rPr>
              <a:t>naveli  </a:t>
            </a:r>
            <a:r>
              <a:rPr sz="2200" spc="-5" dirty="0">
                <a:latin typeface="Caladea"/>
                <a:cs typeface="Caladea"/>
              </a:rPr>
              <a:t>puno ime, </a:t>
            </a:r>
            <a:r>
              <a:rPr sz="2200" spc="-10" dirty="0">
                <a:latin typeface="Caladea"/>
                <a:cs typeface="Caladea"/>
              </a:rPr>
              <a:t>prezime </a:t>
            </a:r>
            <a:r>
              <a:rPr sz="2200" spc="-5" dirty="0">
                <a:latin typeface="Caladea"/>
                <a:cs typeface="Caladea"/>
              </a:rPr>
              <a:t>i</a:t>
            </a:r>
            <a:r>
              <a:rPr sz="2200" spc="45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adresu</a:t>
            </a:r>
            <a:endParaRPr sz="2200">
              <a:latin typeface="Caladea"/>
              <a:cs typeface="Caladea"/>
            </a:endParaRPr>
          </a:p>
          <a:p>
            <a:pPr marL="355600" indent="-343535" algn="just">
              <a:lnSpc>
                <a:spcPct val="100000"/>
              </a:lnSpc>
              <a:spcBef>
                <a:spcPts val="530"/>
              </a:spcBef>
              <a:buSzPct val="45454"/>
              <a:buFont typeface="Symbol"/>
              <a:buChar char=""/>
              <a:tabLst>
                <a:tab pos="356235" algn="l"/>
              </a:tabLst>
            </a:pPr>
            <a:r>
              <a:rPr sz="2200" spc="-5" dirty="0">
                <a:latin typeface="Caladea"/>
                <a:cs typeface="Caladea"/>
              </a:rPr>
              <a:t>ne</a:t>
            </a:r>
            <a:r>
              <a:rPr sz="2200" spc="100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otkrivaj</a:t>
            </a:r>
            <a:r>
              <a:rPr sz="2200" spc="125" dirty="0">
                <a:latin typeface="Caladea"/>
                <a:cs typeface="Caladea"/>
              </a:rPr>
              <a:t> </a:t>
            </a:r>
            <a:r>
              <a:rPr sz="2200" spc="-15" dirty="0">
                <a:latin typeface="Caladea"/>
                <a:cs typeface="Caladea"/>
              </a:rPr>
              <a:t>podatke</a:t>
            </a:r>
            <a:r>
              <a:rPr sz="2200" spc="114" dirty="0">
                <a:latin typeface="Caladea"/>
                <a:cs typeface="Caladea"/>
              </a:rPr>
              <a:t> </a:t>
            </a:r>
            <a:r>
              <a:rPr sz="2200" dirty="0">
                <a:latin typeface="Caladea"/>
                <a:cs typeface="Caladea"/>
              </a:rPr>
              <a:t>drugih</a:t>
            </a:r>
            <a:r>
              <a:rPr sz="2200" spc="9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osoba,</a:t>
            </a:r>
            <a:r>
              <a:rPr sz="2200" spc="105" dirty="0">
                <a:latin typeface="Caladea"/>
                <a:cs typeface="Caladea"/>
              </a:rPr>
              <a:t> </a:t>
            </a:r>
            <a:r>
              <a:rPr sz="2200" dirty="0">
                <a:latin typeface="Caladea"/>
                <a:cs typeface="Caladea"/>
              </a:rPr>
              <a:t>jer</a:t>
            </a:r>
            <a:r>
              <a:rPr sz="2200" spc="10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jednako</a:t>
            </a:r>
            <a:r>
              <a:rPr sz="2200" spc="13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kao</a:t>
            </a:r>
            <a:r>
              <a:rPr sz="2200" spc="9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što</a:t>
            </a:r>
            <a:r>
              <a:rPr sz="2200" spc="110" dirty="0">
                <a:latin typeface="Caladea"/>
                <a:cs typeface="Caladea"/>
              </a:rPr>
              <a:t> </a:t>
            </a:r>
            <a:r>
              <a:rPr sz="2200" spc="-10" dirty="0">
                <a:latin typeface="Caladea"/>
                <a:cs typeface="Caladea"/>
              </a:rPr>
              <a:t>netko</a:t>
            </a:r>
            <a:endParaRPr sz="2200">
              <a:latin typeface="Caladea"/>
              <a:cs typeface="Caladea"/>
            </a:endParaRPr>
          </a:p>
          <a:p>
            <a:pPr marL="355600" algn="just">
              <a:lnSpc>
                <a:spcPct val="100000"/>
              </a:lnSpc>
            </a:pPr>
            <a:r>
              <a:rPr sz="2200" spc="-10" dirty="0">
                <a:latin typeface="Caladea"/>
                <a:cs typeface="Caladea"/>
              </a:rPr>
              <a:t>može povrijediti tebe, </a:t>
            </a:r>
            <a:r>
              <a:rPr sz="2200" spc="-15" dirty="0">
                <a:latin typeface="Caladea"/>
                <a:cs typeface="Caladea"/>
              </a:rPr>
              <a:t>to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0" dirty="0">
                <a:latin typeface="Caladea"/>
                <a:cs typeface="Caladea"/>
              </a:rPr>
              <a:t>može </a:t>
            </a:r>
            <a:r>
              <a:rPr sz="2200" spc="-5" dirty="0">
                <a:latin typeface="Caladea"/>
                <a:cs typeface="Caladea"/>
              </a:rPr>
              <a:t>dogoditi i</a:t>
            </a:r>
            <a:r>
              <a:rPr sz="2200" spc="185" dirty="0">
                <a:latin typeface="Caladea"/>
                <a:cs typeface="Caladea"/>
              </a:rPr>
              <a:t> </a:t>
            </a:r>
            <a:r>
              <a:rPr sz="2200" spc="-5" dirty="0">
                <a:latin typeface="Caladea"/>
                <a:cs typeface="Caladea"/>
              </a:rPr>
              <a:t>drugima</a:t>
            </a:r>
            <a:endParaRPr sz="2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610" y="272541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Savjeti </a:t>
            </a:r>
            <a:r>
              <a:rPr spc="-5" dirty="0"/>
              <a:t>za sigurno </a:t>
            </a:r>
            <a:r>
              <a:rPr spc="-15" dirty="0"/>
              <a:t>korištenje</a:t>
            </a:r>
            <a:r>
              <a:rPr spc="30" dirty="0"/>
              <a:t> </a:t>
            </a:r>
            <a:r>
              <a:rPr spc="-10" dirty="0"/>
              <a:t>interneta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Kratki savjeti </a:t>
            </a:r>
            <a:r>
              <a:rPr spc="-5" dirty="0"/>
              <a:t>za </a:t>
            </a:r>
            <a:r>
              <a:rPr spc="-15" dirty="0"/>
              <a:t>korištenje</a:t>
            </a:r>
            <a:r>
              <a:rPr spc="25" dirty="0"/>
              <a:t> </a:t>
            </a:r>
            <a:r>
              <a:rPr spc="-10" dirty="0"/>
              <a:t>interneta</a:t>
            </a:r>
          </a:p>
          <a:p>
            <a:pPr marL="1270">
              <a:lnSpc>
                <a:spcPct val="100000"/>
              </a:lnSpc>
            </a:pPr>
            <a:endParaRPr sz="2700"/>
          </a:p>
          <a:p>
            <a:pPr marL="356870" indent="-343535">
              <a:lnSpc>
                <a:spcPts val="2510"/>
              </a:lnSpc>
              <a:spcBef>
                <a:spcPts val="5"/>
              </a:spcBef>
              <a:buSzPct val="45454"/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b="0" spc="-10" dirty="0">
                <a:latin typeface="Caladea"/>
                <a:cs typeface="Caladea"/>
              </a:rPr>
              <a:t>nikad</a:t>
            </a:r>
            <a:r>
              <a:rPr b="0" spc="80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nemoj</a:t>
            </a:r>
            <a:r>
              <a:rPr b="0" spc="95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pristati</a:t>
            </a:r>
            <a:r>
              <a:rPr b="0" spc="100" dirty="0">
                <a:latin typeface="Caladea"/>
                <a:cs typeface="Caladea"/>
              </a:rPr>
              <a:t> </a:t>
            </a:r>
            <a:r>
              <a:rPr b="0" dirty="0">
                <a:latin typeface="Caladea"/>
                <a:cs typeface="Caladea"/>
              </a:rPr>
              <a:t>na</a:t>
            </a:r>
            <a:r>
              <a:rPr b="0" spc="90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sastanak</a:t>
            </a:r>
            <a:r>
              <a:rPr b="0" spc="105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s</a:t>
            </a:r>
            <a:r>
              <a:rPr b="0" spc="95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nekim</a:t>
            </a:r>
            <a:r>
              <a:rPr b="0" spc="85" dirty="0">
                <a:latin typeface="Caladea"/>
                <a:cs typeface="Caladea"/>
              </a:rPr>
              <a:t> </a:t>
            </a:r>
            <a:r>
              <a:rPr b="0" spc="-20" dirty="0">
                <a:latin typeface="Caladea"/>
                <a:cs typeface="Caladea"/>
              </a:rPr>
              <a:t>koga</a:t>
            </a:r>
            <a:r>
              <a:rPr b="0" spc="95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si</a:t>
            </a:r>
            <a:r>
              <a:rPr b="0" spc="110" dirty="0">
                <a:latin typeface="Caladea"/>
                <a:cs typeface="Caladea"/>
              </a:rPr>
              <a:t> </a:t>
            </a:r>
            <a:r>
              <a:rPr b="0" spc="-10" dirty="0">
                <a:latin typeface="Caladea"/>
                <a:cs typeface="Caladea"/>
              </a:rPr>
              <a:t>upoznao</a:t>
            </a:r>
            <a:r>
              <a:rPr b="0" spc="95" dirty="0">
                <a:latin typeface="Caladea"/>
                <a:cs typeface="Caladea"/>
              </a:rPr>
              <a:t> </a:t>
            </a:r>
            <a:r>
              <a:rPr b="0" spc="-20" dirty="0">
                <a:latin typeface="Caladea"/>
                <a:cs typeface="Caladea"/>
              </a:rPr>
              <a:t>preko</a:t>
            </a:r>
          </a:p>
          <a:p>
            <a:pPr marL="356870">
              <a:lnSpc>
                <a:spcPts val="2510"/>
              </a:lnSpc>
            </a:pPr>
            <a:r>
              <a:rPr b="0" spc="-10" dirty="0">
                <a:latin typeface="Caladea"/>
                <a:cs typeface="Caladea"/>
              </a:rPr>
              <a:t>interneta</a:t>
            </a:r>
          </a:p>
          <a:p>
            <a:pPr marL="356870" marR="6350" indent="-343535">
              <a:lnSpc>
                <a:spcPts val="2380"/>
              </a:lnSpc>
              <a:spcBef>
                <a:spcPts val="560"/>
              </a:spcBef>
              <a:buSzPct val="45454"/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b="0" spc="-10" dirty="0">
                <a:latin typeface="Caladea"/>
                <a:cs typeface="Caladea"/>
              </a:rPr>
              <a:t>nikad </a:t>
            </a:r>
            <a:r>
              <a:rPr b="0" spc="-5" dirty="0">
                <a:latin typeface="Caladea"/>
                <a:cs typeface="Caladea"/>
              </a:rPr>
              <a:t>nemoj </a:t>
            </a:r>
            <a:r>
              <a:rPr b="0" spc="-15" dirty="0">
                <a:latin typeface="Caladea"/>
                <a:cs typeface="Caladea"/>
              </a:rPr>
              <a:t>reći svoju </a:t>
            </a:r>
            <a:r>
              <a:rPr b="0" spc="-10" dirty="0">
                <a:latin typeface="Caladea"/>
                <a:cs typeface="Caladea"/>
              </a:rPr>
              <a:t>lozinku </a:t>
            </a:r>
            <a:r>
              <a:rPr b="0" spc="-15" dirty="0">
                <a:latin typeface="Caladea"/>
                <a:cs typeface="Caladea"/>
              </a:rPr>
              <a:t>nikome </a:t>
            </a:r>
            <a:r>
              <a:rPr b="0" spc="-5" dirty="0">
                <a:latin typeface="Caladea"/>
                <a:cs typeface="Caladea"/>
              </a:rPr>
              <a:t>(čak ni prijateljima) </a:t>
            </a:r>
            <a:r>
              <a:rPr b="0" dirty="0">
                <a:latin typeface="Caladea"/>
                <a:cs typeface="Caladea"/>
              </a:rPr>
              <a:t>osim  </a:t>
            </a:r>
            <a:r>
              <a:rPr b="0" spc="-10" dirty="0">
                <a:latin typeface="Caladea"/>
                <a:cs typeface="Caladea"/>
              </a:rPr>
              <a:t>roditeljima</a:t>
            </a:r>
          </a:p>
          <a:p>
            <a:pPr marL="356870" indent="-343535">
              <a:lnSpc>
                <a:spcPts val="2510"/>
              </a:lnSpc>
              <a:spcBef>
                <a:spcPts val="225"/>
              </a:spcBef>
              <a:buSzPct val="45454"/>
              <a:buFont typeface="Symbol"/>
              <a:buChar char=""/>
              <a:tabLst>
                <a:tab pos="356870" algn="l"/>
                <a:tab pos="357505" algn="l"/>
                <a:tab pos="955675" algn="l"/>
                <a:tab pos="1301750" algn="l"/>
                <a:tab pos="1861185" algn="l"/>
                <a:tab pos="2880995" algn="l"/>
                <a:tab pos="4565015" algn="l"/>
                <a:tab pos="4970780" algn="l"/>
                <a:tab pos="6212840" algn="l"/>
                <a:tab pos="7313295" algn="l"/>
              </a:tabLst>
            </a:pPr>
            <a:r>
              <a:rPr b="0" spc="-20" dirty="0">
                <a:latin typeface="Caladea"/>
                <a:cs typeface="Caladea"/>
              </a:rPr>
              <a:t>ako	</a:t>
            </a:r>
            <a:r>
              <a:rPr b="0" spc="-5" dirty="0">
                <a:latin typeface="Caladea"/>
                <a:cs typeface="Caladea"/>
              </a:rPr>
              <a:t>ti	</a:t>
            </a:r>
            <a:r>
              <a:rPr b="0" spc="-15" dirty="0">
                <a:latin typeface="Caladea"/>
                <a:cs typeface="Caladea"/>
              </a:rPr>
              <a:t>tko	</a:t>
            </a:r>
            <a:r>
              <a:rPr b="0" spc="-5" dirty="0">
                <a:latin typeface="Caladea"/>
                <a:cs typeface="Caladea"/>
              </a:rPr>
              <a:t>pošalje	zlonamjernu	ili	prijeteću	</a:t>
            </a:r>
            <a:r>
              <a:rPr b="0" spc="-10" dirty="0">
                <a:latin typeface="Caladea"/>
                <a:cs typeface="Caladea"/>
              </a:rPr>
              <a:t>poruku,	nemoj</a:t>
            </a:r>
          </a:p>
          <a:p>
            <a:pPr marL="356870">
              <a:lnSpc>
                <a:spcPts val="2510"/>
              </a:lnSpc>
            </a:pPr>
            <a:r>
              <a:rPr b="0" spc="-15" dirty="0">
                <a:latin typeface="Caladea"/>
                <a:cs typeface="Caladea"/>
              </a:rPr>
              <a:t>odgovoriti </a:t>
            </a:r>
            <a:r>
              <a:rPr b="0" spc="-20" dirty="0">
                <a:latin typeface="Caladea"/>
                <a:cs typeface="Caladea"/>
              </a:rPr>
              <a:t>već </a:t>
            </a:r>
            <a:r>
              <a:rPr b="0" dirty="0">
                <a:latin typeface="Caladea"/>
                <a:cs typeface="Caladea"/>
              </a:rPr>
              <a:t>je </a:t>
            </a:r>
            <a:r>
              <a:rPr b="0" spc="-10" dirty="0">
                <a:latin typeface="Caladea"/>
                <a:cs typeface="Caladea"/>
              </a:rPr>
              <a:t>pokaži odrasloj </a:t>
            </a:r>
            <a:r>
              <a:rPr b="0" spc="-5" dirty="0">
                <a:latin typeface="Caladea"/>
                <a:cs typeface="Caladea"/>
              </a:rPr>
              <a:t>osobi </a:t>
            </a:r>
            <a:r>
              <a:rPr b="0" spc="-10" dirty="0">
                <a:latin typeface="Caladea"/>
                <a:cs typeface="Caladea"/>
              </a:rPr>
              <a:t>kojoj</a:t>
            </a:r>
            <a:r>
              <a:rPr b="0" spc="135" dirty="0">
                <a:latin typeface="Caladea"/>
                <a:cs typeface="Caladea"/>
              </a:rPr>
              <a:t> </a:t>
            </a:r>
            <a:r>
              <a:rPr b="0" spc="-5" dirty="0">
                <a:latin typeface="Caladea"/>
                <a:cs typeface="Caladea"/>
              </a:rPr>
              <a:t>vjeruješ</a:t>
            </a:r>
          </a:p>
          <a:p>
            <a:pPr marL="356870" indent="-343535">
              <a:lnSpc>
                <a:spcPts val="2510"/>
              </a:lnSpc>
              <a:spcBef>
                <a:spcPts val="265"/>
              </a:spcBef>
              <a:buSzPct val="45454"/>
              <a:buFont typeface="Symbol"/>
              <a:buChar char=""/>
              <a:tabLst>
                <a:tab pos="356870" algn="l"/>
                <a:tab pos="357505" algn="l"/>
                <a:tab pos="775970" algn="l"/>
                <a:tab pos="1656714" algn="l"/>
                <a:tab pos="3061970" algn="l"/>
                <a:tab pos="3482975" algn="l"/>
                <a:tab pos="4461510" algn="l"/>
                <a:tab pos="5090795" algn="l"/>
                <a:tab pos="5391150" algn="l"/>
                <a:tab pos="5730875" algn="l"/>
                <a:tab pos="6710045" algn="l"/>
                <a:tab pos="7541895" algn="l"/>
              </a:tabLst>
            </a:pPr>
            <a:r>
              <a:rPr b="0" spc="-10" dirty="0">
                <a:latin typeface="Caladea"/>
                <a:cs typeface="Caladea"/>
              </a:rPr>
              <a:t>n</a:t>
            </a:r>
            <a:r>
              <a:rPr b="0" spc="-5" dirty="0">
                <a:latin typeface="Caladea"/>
                <a:cs typeface="Caladea"/>
              </a:rPr>
              <a:t>e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5" dirty="0">
                <a:latin typeface="Caladea"/>
                <a:cs typeface="Caladea"/>
              </a:rPr>
              <a:t>t</a:t>
            </a:r>
            <a:r>
              <a:rPr b="0" spc="-40" dirty="0">
                <a:latin typeface="Caladea"/>
                <a:cs typeface="Caladea"/>
              </a:rPr>
              <a:t>r</a:t>
            </a:r>
            <a:r>
              <a:rPr b="0" spc="-5" dirty="0">
                <a:latin typeface="Caladea"/>
                <a:cs typeface="Caladea"/>
              </a:rPr>
              <a:t>eb</a:t>
            </a:r>
            <a:r>
              <a:rPr b="0" spc="-10" dirty="0">
                <a:latin typeface="Caladea"/>
                <a:cs typeface="Caladea"/>
              </a:rPr>
              <a:t>a</a:t>
            </a:r>
            <a:r>
              <a:rPr b="0" spc="-5" dirty="0">
                <a:latin typeface="Caladea"/>
                <a:cs typeface="Caladea"/>
              </a:rPr>
              <a:t>š</a:t>
            </a:r>
            <a:r>
              <a:rPr b="0" dirty="0">
                <a:latin typeface="Caladea"/>
                <a:cs typeface="Caladea"/>
              </a:rPr>
              <a:t>	o</a:t>
            </a:r>
            <a:r>
              <a:rPr b="0" spc="-5" dirty="0">
                <a:latin typeface="Caladea"/>
                <a:cs typeface="Caladea"/>
              </a:rPr>
              <a:t>dg</a:t>
            </a:r>
            <a:r>
              <a:rPr b="0" spc="-35" dirty="0">
                <a:latin typeface="Caladea"/>
                <a:cs typeface="Caladea"/>
              </a:rPr>
              <a:t>o</a:t>
            </a:r>
            <a:r>
              <a:rPr b="0" spc="-60" dirty="0">
                <a:latin typeface="Caladea"/>
                <a:cs typeface="Caladea"/>
              </a:rPr>
              <a:t>v</a:t>
            </a:r>
            <a:r>
              <a:rPr b="0" spc="-10" dirty="0">
                <a:latin typeface="Caladea"/>
                <a:cs typeface="Caladea"/>
              </a:rPr>
              <a:t>a</a:t>
            </a:r>
            <a:r>
              <a:rPr b="0" spc="-30" dirty="0">
                <a:latin typeface="Caladea"/>
                <a:cs typeface="Caladea"/>
              </a:rPr>
              <a:t>r</a:t>
            </a:r>
            <a:r>
              <a:rPr b="0" spc="-10" dirty="0">
                <a:latin typeface="Caladea"/>
                <a:cs typeface="Caladea"/>
              </a:rPr>
              <a:t>at</a:t>
            </a:r>
            <a:r>
              <a:rPr b="0" spc="-5" dirty="0">
                <a:latin typeface="Caladea"/>
                <a:cs typeface="Caladea"/>
              </a:rPr>
              <a:t>i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5" dirty="0">
                <a:latin typeface="Caladea"/>
                <a:cs typeface="Caladea"/>
              </a:rPr>
              <a:t>n</a:t>
            </a:r>
            <a:r>
              <a:rPr b="0" spc="-5" dirty="0">
                <a:latin typeface="Caladea"/>
                <a:cs typeface="Caladea"/>
              </a:rPr>
              <a:t>a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10" dirty="0">
                <a:latin typeface="Caladea"/>
                <a:cs typeface="Caladea"/>
              </a:rPr>
              <a:t>poru</a:t>
            </a:r>
            <a:r>
              <a:rPr b="0" spc="-40" dirty="0">
                <a:latin typeface="Caladea"/>
                <a:cs typeface="Caladea"/>
              </a:rPr>
              <a:t>k</a:t>
            </a:r>
            <a:r>
              <a:rPr b="0" spc="-5" dirty="0">
                <a:latin typeface="Caladea"/>
                <a:cs typeface="Caladea"/>
              </a:rPr>
              <a:t>e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45" dirty="0">
                <a:latin typeface="Caladea"/>
                <a:cs typeface="Caladea"/>
              </a:rPr>
              <a:t>k</a:t>
            </a:r>
            <a:r>
              <a:rPr b="0" spc="-5" dirty="0">
                <a:latin typeface="Caladea"/>
                <a:cs typeface="Caladea"/>
              </a:rPr>
              <a:t>o</a:t>
            </a:r>
            <a:r>
              <a:rPr b="0" spc="5" dirty="0">
                <a:latin typeface="Caladea"/>
                <a:cs typeface="Caladea"/>
              </a:rPr>
              <a:t>j</a:t>
            </a:r>
            <a:r>
              <a:rPr b="0" spc="-5" dirty="0">
                <a:latin typeface="Caladea"/>
                <a:cs typeface="Caladea"/>
              </a:rPr>
              <a:t>e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5" dirty="0">
                <a:latin typeface="Caladea"/>
                <a:cs typeface="Caladea"/>
              </a:rPr>
              <a:t>ti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10" dirty="0">
                <a:latin typeface="Caladea"/>
                <a:cs typeface="Caladea"/>
              </a:rPr>
              <a:t>j</a:t>
            </a:r>
            <a:r>
              <a:rPr b="0" spc="-5" dirty="0">
                <a:latin typeface="Caladea"/>
                <a:cs typeface="Caladea"/>
              </a:rPr>
              <a:t>e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10" dirty="0">
                <a:latin typeface="Caladea"/>
                <a:cs typeface="Caladea"/>
              </a:rPr>
              <a:t>pos</a:t>
            </a:r>
            <a:r>
              <a:rPr b="0" spc="10" dirty="0">
                <a:latin typeface="Caladea"/>
                <a:cs typeface="Caladea"/>
              </a:rPr>
              <a:t>l</a:t>
            </a:r>
            <a:r>
              <a:rPr b="0" dirty="0">
                <a:latin typeface="Caladea"/>
                <a:cs typeface="Caladea"/>
              </a:rPr>
              <a:t>a</a:t>
            </a:r>
            <a:r>
              <a:rPr b="0" spc="-10" dirty="0">
                <a:latin typeface="Caladea"/>
                <a:cs typeface="Caladea"/>
              </a:rPr>
              <a:t>l</a:t>
            </a:r>
            <a:r>
              <a:rPr b="0" spc="-5" dirty="0">
                <a:latin typeface="Caladea"/>
                <a:cs typeface="Caladea"/>
              </a:rPr>
              <a:t>a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5" dirty="0">
                <a:latin typeface="Caladea"/>
                <a:cs typeface="Caladea"/>
              </a:rPr>
              <a:t>osoba</a:t>
            </a:r>
            <a:r>
              <a:rPr b="0" dirty="0">
                <a:latin typeface="Caladea"/>
                <a:cs typeface="Caladea"/>
              </a:rPr>
              <a:t>	</a:t>
            </a:r>
            <a:r>
              <a:rPr b="0" spc="-45" dirty="0">
                <a:latin typeface="Caladea"/>
                <a:cs typeface="Caladea"/>
              </a:rPr>
              <a:t>k</a:t>
            </a:r>
            <a:r>
              <a:rPr b="0" spc="-5" dirty="0">
                <a:latin typeface="Caladea"/>
                <a:cs typeface="Caladea"/>
              </a:rPr>
              <a:t>o</a:t>
            </a:r>
            <a:r>
              <a:rPr b="0" spc="5" dirty="0">
                <a:latin typeface="Caladea"/>
                <a:cs typeface="Caladea"/>
              </a:rPr>
              <a:t>j</a:t>
            </a:r>
            <a:r>
              <a:rPr b="0" spc="-5" dirty="0">
                <a:latin typeface="Caladea"/>
                <a:cs typeface="Caladea"/>
              </a:rPr>
              <a:t>u</a:t>
            </a:r>
          </a:p>
          <a:p>
            <a:pPr marL="356870">
              <a:lnSpc>
                <a:spcPts val="2510"/>
              </a:lnSpc>
            </a:pPr>
            <a:r>
              <a:rPr b="0" spc="-10" dirty="0">
                <a:latin typeface="Caladea"/>
                <a:cs typeface="Caladea"/>
              </a:rPr>
              <a:t>poznaješ </a:t>
            </a:r>
            <a:r>
              <a:rPr b="0" spc="-20" dirty="0">
                <a:latin typeface="Caladea"/>
                <a:cs typeface="Caladea"/>
              </a:rPr>
              <a:t>ako </a:t>
            </a:r>
            <a:r>
              <a:rPr b="0" spc="-5" dirty="0">
                <a:latin typeface="Caladea"/>
                <a:cs typeface="Caladea"/>
              </a:rPr>
              <a:t>se zbog </a:t>
            </a:r>
            <a:r>
              <a:rPr b="0" spc="-15" dirty="0">
                <a:latin typeface="Caladea"/>
                <a:cs typeface="Caladea"/>
              </a:rPr>
              <a:t>poruke </a:t>
            </a:r>
            <a:r>
              <a:rPr b="0" spc="-5" dirty="0">
                <a:latin typeface="Caladea"/>
                <a:cs typeface="Caladea"/>
              </a:rPr>
              <a:t>osjećaš </a:t>
            </a:r>
            <a:r>
              <a:rPr b="0" spc="-10" dirty="0">
                <a:latin typeface="Caladea"/>
                <a:cs typeface="Caladea"/>
              </a:rPr>
              <a:t>loše </a:t>
            </a:r>
            <a:r>
              <a:rPr b="0" spc="-5" dirty="0">
                <a:latin typeface="Caladea"/>
                <a:cs typeface="Caladea"/>
              </a:rPr>
              <a:t>i</a:t>
            </a:r>
            <a:r>
              <a:rPr b="0" spc="170" dirty="0">
                <a:latin typeface="Caladea"/>
                <a:cs typeface="Caladea"/>
              </a:rPr>
              <a:t> </a:t>
            </a:r>
            <a:r>
              <a:rPr b="0" spc="-10" dirty="0">
                <a:latin typeface="Caladea"/>
                <a:cs typeface="Caladea"/>
              </a:rPr>
              <a:t>nelagodno</a:t>
            </a:r>
          </a:p>
          <a:p>
            <a:pPr marL="356870" indent="-343535">
              <a:lnSpc>
                <a:spcPct val="100000"/>
              </a:lnSpc>
              <a:spcBef>
                <a:spcPts val="265"/>
              </a:spcBef>
              <a:buSzPct val="45454"/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b="0" spc="-10" dirty="0">
                <a:latin typeface="Caladea"/>
                <a:cs typeface="Caladea"/>
              </a:rPr>
              <a:t>nikad </a:t>
            </a:r>
            <a:r>
              <a:rPr b="0" spc="-5" dirty="0">
                <a:latin typeface="Caladea"/>
                <a:cs typeface="Caladea"/>
              </a:rPr>
              <a:t>ne </a:t>
            </a:r>
            <a:r>
              <a:rPr b="0" spc="-20" dirty="0">
                <a:latin typeface="Caladea"/>
                <a:cs typeface="Caladea"/>
              </a:rPr>
              <a:t>otvaraj </a:t>
            </a:r>
            <a:r>
              <a:rPr b="0" spc="-15" dirty="0">
                <a:latin typeface="Caladea"/>
                <a:cs typeface="Caladea"/>
              </a:rPr>
              <a:t>poruke koje </a:t>
            </a:r>
            <a:r>
              <a:rPr b="0" spc="-5" dirty="0">
                <a:latin typeface="Caladea"/>
                <a:cs typeface="Caladea"/>
              </a:rPr>
              <a:t>ti šalje </a:t>
            </a:r>
            <a:r>
              <a:rPr b="0" spc="-15" dirty="0">
                <a:latin typeface="Caladea"/>
                <a:cs typeface="Caladea"/>
              </a:rPr>
              <a:t>netko </a:t>
            </a:r>
            <a:r>
              <a:rPr b="0" spc="-20" dirty="0">
                <a:latin typeface="Caladea"/>
                <a:cs typeface="Caladea"/>
              </a:rPr>
              <a:t>koga </a:t>
            </a:r>
            <a:r>
              <a:rPr b="0" spc="-5" dirty="0">
                <a:latin typeface="Caladea"/>
                <a:cs typeface="Caladea"/>
              </a:rPr>
              <a:t>ne</a:t>
            </a:r>
            <a:r>
              <a:rPr b="0" spc="215" dirty="0">
                <a:latin typeface="Caladea"/>
                <a:cs typeface="Caladea"/>
              </a:rPr>
              <a:t> </a:t>
            </a:r>
            <a:r>
              <a:rPr b="0" spc="-10" dirty="0">
                <a:latin typeface="Caladea"/>
                <a:cs typeface="Caladea"/>
              </a:rPr>
              <a:t>poznaješ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78382"/>
            <a:ext cx="7945120" cy="400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b="1" spc="-5" dirty="0">
                <a:latin typeface="Caladea"/>
                <a:cs typeface="Caladea"/>
              </a:rPr>
              <a:t>1. Radionica: </a:t>
            </a:r>
            <a:r>
              <a:rPr sz="1500" b="1" spc="-10" dirty="0">
                <a:latin typeface="Caladea"/>
                <a:cs typeface="Caladea"/>
              </a:rPr>
              <a:t>Zašto </a:t>
            </a:r>
            <a:r>
              <a:rPr sz="1500" b="1" spc="-5" dirty="0">
                <a:latin typeface="Caladea"/>
                <a:cs typeface="Caladea"/>
              </a:rPr>
              <a:t>je </a:t>
            </a:r>
            <a:r>
              <a:rPr sz="1500" b="1" spc="-10" dirty="0">
                <a:latin typeface="Caladea"/>
                <a:cs typeface="Caladea"/>
              </a:rPr>
              <a:t>dobro </a:t>
            </a:r>
            <a:r>
              <a:rPr sz="1500" b="1" spc="-5" dirty="0">
                <a:latin typeface="Caladea"/>
                <a:cs typeface="Caladea"/>
              </a:rPr>
              <a:t>biti </a:t>
            </a:r>
            <a:r>
              <a:rPr sz="1500" b="1" spc="-10" dirty="0">
                <a:latin typeface="Caladea"/>
                <a:cs typeface="Caladea"/>
              </a:rPr>
              <a:t>online </a:t>
            </a:r>
            <a:r>
              <a:rPr sz="1500" b="1" dirty="0">
                <a:latin typeface="Caladea"/>
                <a:cs typeface="Caladea"/>
              </a:rPr>
              <a:t>i </a:t>
            </a:r>
            <a:r>
              <a:rPr sz="1500" b="1" spc="-5" dirty="0">
                <a:latin typeface="Caladea"/>
                <a:cs typeface="Caladea"/>
              </a:rPr>
              <a:t>zašto</a:t>
            </a:r>
            <a:r>
              <a:rPr sz="1500" b="1" spc="-20" dirty="0">
                <a:latin typeface="Caladea"/>
                <a:cs typeface="Caladea"/>
              </a:rPr>
              <a:t> </a:t>
            </a:r>
            <a:r>
              <a:rPr sz="1500" b="1" spc="-10" dirty="0">
                <a:latin typeface="Caladea"/>
                <a:cs typeface="Caladea"/>
              </a:rPr>
              <a:t>ne: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dirty="0">
                <a:latin typeface="Caladea"/>
                <a:cs typeface="Caladea"/>
              </a:rPr>
              <a:t>- </a:t>
            </a:r>
            <a:r>
              <a:rPr sz="1500" spc="-10" dirty="0">
                <a:latin typeface="Caladea"/>
                <a:cs typeface="Caladea"/>
              </a:rPr>
              <a:t>razmisliti </a:t>
            </a:r>
            <a:r>
              <a:rPr sz="1500" dirty="0">
                <a:latin typeface="Caladea"/>
                <a:cs typeface="Caladea"/>
              </a:rPr>
              <a:t>o </a:t>
            </a:r>
            <a:r>
              <a:rPr sz="1500" spc="-5" dirty="0">
                <a:latin typeface="Caladea"/>
                <a:cs typeface="Caladea"/>
              </a:rPr>
              <a:t>pozitivnoj </a:t>
            </a:r>
            <a:r>
              <a:rPr sz="1500" dirty="0">
                <a:latin typeface="Caladea"/>
                <a:cs typeface="Caladea"/>
              </a:rPr>
              <a:t>i </a:t>
            </a:r>
            <a:r>
              <a:rPr sz="1500" spc="-10" dirty="0">
                <a:latin typeface="Caladea"/>
                <a:cs typeface="Caladea"/>
              </a:rPr>
              <a:t>negativnoj </a:t>
            </a:r>
            <a:r>
              <a:rPr sz="1500" spc="-5" dirty="0">
                <a:latin typeface="Caladea"/>
                <a:cs typeface="Caladea"/>
              </a:rPr>
              <a:t>strani interneta </a:t>
            </a:r>
            <a:r>
              <a:rPr sz="1500" dirty="0">
                <a:latin typeface="Caladea"/>
                <a:cs typeface="Caladea"/>
              </a:rPr>
              <a:t>i </a:t>
            </a:r>
            <a:r>
              <a:rPr sz="1500" spc="-15" dirty="0">
                <a:latin typeface="Caladea"/>
                <a:cs typeface="Caladea"/>
              </a:rPr>
              <a:t>fokus </a:t>
            </a:r>
            <a:r>
              <a:rPr sz="1500" spc="-5" dirty="0">
                <a:latin typeface="Caladea"/>
                <a:cs typeface="Caladea"/>
              </a:rPr>
              <a:t>na socijalne</a:t>
            </a:r>
            <a:r>
              <a:rPr sz="1500" spc="15" dirty="0">
                <a:latin typeface="Caladea"/>
                <a:cs typeface="Caladea"/>
              </a:rPr>
              <a:t> </a:t>
            </a:r>
            <a:r>
              <a:rPr sz="1500" spc="-5" dirty="0">
                <a:latin typeface="Caladea"/>
                <a:cs typeface="Caladea"/>
              </a:rPr>
              <a:t>mreže</a:t>
            </a:r>
            <a:endParaRPr sz="15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b="1" spc="-5" dirty="0">
                <a:latin typeface="Caladea"/>
                <a:cs typeface="Caladea"/>
              </a:rPr>
              <a:t>2. Kampanja: </a:t>
            </a:r>
            <a:r>
              <a:rPr sz="1500" b="1" spc="-25" dirty="0">
                <a:latin typeface="Caladea"/>
                <a:cs typeface="Caladea"/>
              </a:rPr>
              <a:t>Fake </a:t>
            </a:r>
            <a:r>
              <a:rPr sz="1500" b="1" spc="-5" dirty="0">
                <a:latin typeface="Caladea"/>
                <a:cs typeface="Caladea"/>
              </a:rPr>
              <a:t>friend/Lazni </a:t>
            </a:r>
            <a:r>
              <a:rPr sz="1500" b="1" spc="-10" dirty="0">
                <a:latin typeface="Caladea"/>
                <a:cs typeface="Caladea"/>
              </a:rPr>
              <a:t>profil </a:t>
            </a:r>
            <a:r>
              <a:rPr sz="1500" b="1" dirty="0">
                <a:latin typeface="Caladea"/>
                <a:cs typeface="Caladea"/>
              </a:rPr>
              <a:t>– </a:t>
            </a:r>
            <a:r>
              <a:rPr sz="1500" b="1" spc="-10" dirty="0">
                <a:latin typeface="Caladea"/>
                <a:cs typeface="Caladea"/>
              </a:rPr>
              <a:t>kako </a:t>
            </a:r>
            <a:r>
              <a:rPr sz="1500" b="1" spc="-5" dirty="0">
                <a:latin typeface="Caladea"/>
                <a:cs typeface="Caladea"/>
              </a:rPr>
              <a:t>moze</a:t>
            </a:r>
            <a:r>
              <a:rPr sz="1500" b="1" spc="-25" dirty="0">
                <a:latin typeface="Caladea"/>
                <a:cs typeface="Caladea"/>
              </a:rPr>
              <a:t> </a:t>
            </a:r>
            <a:r>
              <a:rPr sz="1500" b="1" spc="-5" dirty="0">
                <a:latin typeface="Caladea"/>
                <a:cs typeface="Caladea"/>
              </a:rPr>
              <a:t>izgledati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https://www.youtube.com/watch?v=WyXIZuYDp4Y&amp;t=58s</a:t>
            </a:r>
            <a:endParaRPr sz="15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500">
              <a:latin typeface="Caladea"/>
              <a:cs typeface="Caladea"/>
            </a:endParaRPr>
          </a:p>
          <a:p>
            <a:pPr marL="355600" indent="-343535" algn="just">
              <a:lnSpc>
                <a:spcPts val="1620"/>
              </a:lnSpc>
              <a:buFont typeface="Arial"/>
              <a:buChar char="•"/>
              <a:tabLst>
                <a:tab pos="356235" algn="l"/>
              </a:tabLst>
            </a:pPr>
            <a:r>
              <a:rPr sz="1500" spc="-10" dirty="0">
                <a:latin typeface="Caladea"/>
                <a:cs typeface="Caladea"/>
              </a:rPr>
              <a:t>Europol </a:t>
            </a:r>
            <a:r>
              <a:rPr sz="1500" dirty="0">
                <a:latin typeface="Caladea"/>
                <a:cs typeface="Caladea"/>
              </a:rPr>
              <a:t>u </a:t>
            </a:r>
            <a:r>
              <a:rPr sz="1500" spc="-10" dirty="0">
                <a:latin typeface="Caladea"/>
                <a:cs typeface="Caladea"/>
              </a:rPr>
              <a:t>suradnji </a:t>
            </a:r>
            <a:r>
              <a:rPr sz="1500" spc="-5" dirty="0">
                <a:latin typeface="Caladea"/>
                <a:cs typeface="Caladea"/>
              </a:rPr>
              <a:t>s policijama europskih </a:t>
            </a:r>
            <a:r>
              <a:rPr sz="1500" spc="-15" dirty="0">
                <a:latin typeface="Caladea"/>
                <a:cs typeface="Caladea"/>
              </a:rPr>
              <a:t>država </a:t>
            </a:r>
            <a:r>
              <a:rPr sz="1500" spc="-5" dirty="0">
                <a:latin typeface="Caladea"/>
                <a:cs typeface="Caladea"/>
              </a:rPr>
              <a:t>pokrenuo </a:t>
            </a:r>
            <a:r>
              <a:rPr sz="1500" b="1" dirty="0">
                <a:latin typeface="Caladea"/>
                <a:cs typeface="Caladea"/>
              </a:rPr>
              <a:t>kampanju </a:t>
            </a:r>
            <a:r>
              <a:rPr sz="1500" b="1" spc="-15" dirty="0">
                <a:latin typeface="Caladea"/>
                <a:cs typeface="Caladea"/>
              </a:rPr>
              <a:t>#Say </a:t>
            </a:r>
            <a:r>
              <a:rPr sz="1500" b="1" spc="-5" dirty="0">
                <a:latin typeface="Caladea"/>
                <a:cs typeface="Caladea"/>
              </a:rPr>
              <a:t>No </a:t>
            </a:r>
            <a:r>
              <a:rPr sz="1500" spc="-5" dirty="0">
                <a:latin typeface="Caladea"/>
                <a:cs typeface="Caladea"/>
              </a:rPr>
              <a:t>s</a:t>
            </a:r>
            <a:r>
              <a:rPr sz="1500" spc="110" dirty="0">
                <a:latin typeface="Caladea"/>
                <a:cs typeface="Caladea"/>
              </a:rPr>
              <a:t> </a:t>
            </a:r>
            <a:r>
              <a:rPr sz="1500" dirty="0">
                <a:latin typeface="Caladea"/>
                <a:cs typeface="Caladea"/>
              </a:rPr>
              <a:t>ciljem</a:t>
            </a:r>
            <a:endParaRPr sz="1500">
              <a:latin typeface="Caladea"/>
              <a:cs typeface="Caladea"/>
            </a:endParaRPr>
          </a:p>
          <a:p>
            <a:pPr marL="355600" algn="just">
              <a:lnSpc>
                <a:spcPts val="1620"/>
              </a:lnSpc>
            </a:pPr>
            <a:r>
              <a:rPr sz="1500" b="1" spc="-5" dirty="0">
                <a:latin typeface="Caladea"/>
                <a:cs typeface="Caladea"/>
              </a:rPr>
              <a:t>podizanja </a:t>
            </a:r>
            <a:r>
              <a:rPr sz="1500" b="1" spc="-10" dirty="0">
                <a:latin typeface="Caladea"/>
                <a:cs typeface="Caladea"/>
              </a:rPr>
              <a:t>svijesti </a:t>
            </a:r>
            <a:r>
              <a:rPr sz="1500" b="1" dirty="0">
                <a:latin typeface="Caladea"/>
                <a:cs typeface="Caladea"/>
              </a:rPr>
              <a:t>o </a:t>
            </a:r>
            <a:r>
              <a:rPr sz="1500" b="1" spc="-5" dirty="0">
                <a:latin typeface="Caladea"/>
                <a:cs typeface="Caladea"/>
              </a:rPr>
              <a:t>seksualnoj prisili </a:t>
            </a:r>
            <a:r>
              <a:rPr sz="1500" b="1" dirty="0">
                <a:latin typeface="Caladea"/>
                <a:cs typeface="Caladea"/>
              </a:rPr>
              <a:t>i </a:t>
            </a:r>
            <a:r>
              <a:rPr sz="1500" b="1" spc="-15" dirty="0">
                <a:latin typeface="Caladea"/>
                <a:cs typeface="Caladea"/>
              </a:rPr>
              <a:t>iskorištavanju </a:t>
            </a:r>
            <a:r>
              <a:rPr sz="1500" b="1" dirty="0">
                <a:latin typeface="Caladea"/>
                <a:cs typeface="Caladea"/>
              </a:rPr>
              <a:t>i </a:t>
            </a:r>
            <a:r>
              <a:rPr sz="1500" b="1" spc="-5" dirty="0">
                <a:latin typeface="Caladea"/>
                <a:cs typeface="Caladea"/>
              </a:rPr>
              <a:t>iznudi djece na </a:t>
            </a:r>
            <a:r>
              <a:rPr sz="1500" b="1" spc="-10" dirty="0">
                <a:latin typeface="Caladea"/>
                <a:cs typeface="Caladea"/>
              </a:rPr>
              <a:t>internetu</a:t>
            </a:r>
            <a:endParaRPr sz="1500">
              <a:latin typeface="Caladea"/>
              <a:cs typeface="Caladea"/>
            </a:endParaRPr>
          </a:p>
          <a:p>
            <a:pPr marL="355600" marR="5080" indent="-343535" algn="just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356235" algn="l"/>
              </a:tabLst>
            </a:pPr>
            <a:r>
              <a:rPr sz="1500" b="1" spc="-15" dirty="0">
                <a:latin typeface="Caladea"/>
                <a:cs typeface="Caladea"/>
              </a:rPr>
              <a:t>Ako </a:t>
            </a:r>
            <a:r>
              <a:rPr sz="1500" b="1" spc="-20" dirty="0">
                <a:latin typeface="Caladea"/>
                <a:cs typeface="Caladea"/>
              </a:rPr>
              <a:t>vam </a:t>
            </a:r>
            <a:r>
              <a:rPr sz="1500" b="1" spc="-10" dirty="0">
                <a:latin typeface="Caladea"/>
                <a:cs typeface="Caladea"/>
              </a:rPr>
              <a:t>netko </a:t>
            </a:r>
            <a:r>
              <a:rPr sz="1500" b="1" spc="-5" dirty="0">
                <a:latin typeface="Caladea"/>
                <a:cs typeface="Caladea"/>
              </a:rPr>
              <a:t>prijeti </a:t>
            </a:r>
            <a:r>
              <a:rPr sz="1500" b="1" dirty="0">
                <a:latin typeface="Caladea"/>
                <a:cs typeface="Caladea"/>
              </a:rPr>
              <a:t>da </a:t>
            </a:r>
            <a:r>
              <a:rPr sz="1500" b="1" spc="-10" dirty="0">
                <a:latin typeface="Caladea"/>
                <a:cs typeface="Caladea"/>
              </a:rPr>
              <a:t>će </a:t>
            </a:r>
            <a:r>
              <a:rPr sz="1500" b="1" spc="-5" dirty="0">
                <a:latin typeface="Caladea"/>
                <a:cs typeface="Caladea"/>
              </a:rPr>
              <a:t>podijeliti </a:t>
            </a:r>
            <a:r>
              <a:rPr sz="1500" b="1" spc="-15" dirty="0">
                <a:latin typeface="Caladea"/>
                <a:cs typeface="Caladea"/>
              </a:rPr>
              <a:t>vaše </a:t>
            </a:r>
            <a:r>
              <a:rPr sz="1500" b="1" spc="-10" dirty="0">
                <a:latin typeface="Caladea"/>
                <a:cs typeface="Caladea"/>
              </a:rPr>
              <a:t>intimne fotografije </a:t>
            </a:r>
            <a:r>
              <a:rPr sz="1500" b="1" spc="-5" dirty="0">
                <a:latin typeface="Caladea"/>
                <a:cs typeface="Caladea"/>
              </a:rPr>
              <a:t>ili videozapise </a:t>
            </a:r>
            <a:r>
              <a:rPr sz="1500" b="1" spc="-10" dirty="0">
                <a:latin typeface="Caladea"/>
                <a:cs typeface="Caladea"/>
              </a:rPr>
              <a:t>ako </a:t>
            </a:r>
            <a:r>
              <a:rPr sz="1500" b="1" spc="-5" dirty="0">
                <a:latin typeface="Caladea"/>
                <a:cs typeface="Caladea"/>
              </a:rPr>
              <a:t>mu </a:t>
            </a:r>
            <a:r>
              <a:rPr sz="1500" b="1" spc="-10" dirty="0">
                <a:latin typeface="Caladea"/>
                <a:cs typeface="Caladea"/>
              </a:rPr>
              <a:t>ne  pošaljete </a:t>
            </a:r>
            <a:r>
              <a:rPr sz="1500" b="1" spc="-5" dirty="0">
                <a:latin typeface="Caladea"/>
                <a:cs typeface="Caladea"/>
              </a:rPr>
              <a:t>još takvih materijala ili mu </a:t>
            </a:r>
            <a:r>
              <a:rPr sz="1500" b="1" spc="-10" dirty="0">
                <a:latin typeface="Caladea"/>
                <a:cs typeface="Caladea"/>
              </a:rPr>
              <a:t>date </a:t>
            </a:r>
            <a:r>
              <a:rPr sz="1500" b="1" spc="-15" dirty="0">
                <a:latin typeface="Caladea"/>
                <a:cs typeface="Caladea"/>
              </a:rPr>
              <a:t>novac</a:t>
            </a:r>
            <a:r>
              <a:rPr sz="1500" spc="-15" dirty="0">
                <a:latin typeface="Caladea"/>
                <a:cs typeface="Caladea"/>
              </a:rPr>
              <a:t>, </a:t>
            </a:r>
            <a:r>
              <a:rPr sz="1500" spc="-10" dirty="0">
                <a:latin typeface="Caladea"/>
                <a:cs typeface="Caladea"/>
              </a:rPr>
              <a:t>Europol </a:t>
            </a:r>
            <a:r>
              <a:rPr sz="1500" spc="-5" dirty="0">
                <a:latin typeface="Caladea"/>
                <a:cs typeface="Caladea"/>
              </a:rPr>
              <a:t>savjetuje </a:t>
            </a:r>
            <a:r>
              <a:rPr sz="1500" dirty="0">
                <a:latin typeface="Caladea"/>
                <a:cs typeface="Caladea"/>
              </a:rPr>
              <a:t>da </a:t>
            </a:r>
            <a:r>
              <a:rPr sz="1500" spc="-10" dirty="0">
                <a:latin typeface="Caladea"/>
                <a:cs typeface="Caladea"/>
              </a:rPr>
              <a:t>poduzmete ovih </a:t>
            </a:r>
            <a:r>
              <a:rPr sz="1500" dirty="0">
                <a:latin typeface="Caladea"/>
                <a:cs typeface="Caladea"/>
              </a:rPr>
              <a:t>pet  </a:t>
            </a:r>
            <a:r>
              <a:rPr sz="1500" spc="-15" dirty="0">
                <a:latin typeface="Caladea"/>
                <a:cs typeface="Caladea"/>
              </a:rPr>
              <a:t>koraka:</a:t>
            </a:r>
            <a:endParaRPr sz="15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i="1" dirty="0">
                <a:latin typeface="Caladea"/>
                <a:cs typeface="Caladea"/>
              </a:rPr>
              <a:t>Ne </a:t>
            </a:r>
            <a:r>
              <a:rPr sz="1500" i="1" spc="-10" dirty="0">
                <a:latin typeface="Caladea"/>
                <a:cs typeface="Caladea"/>
              </a:rPr>
              <a:t>dijelite </a:t>
            </a:r>
            <a:r>
              <a:rPr sz="1500" i="1" spc="-5" dirty="0">
                <a:latin typeface="Caladea"/>
                <a:cs typeface="Caladea"/>
              </a:rPr>
              <a:t>više materijala </a:t>
            </a:r>
            <a:r>
              <a:rPr sz="1500" i="1" dirty="0">
                <a:latin typeface="Caladea"/>
                <a:cs typeface="Caladea"/>
              </a:rPr>
              <a:t>i </a:t>
            </a:r>
            <a:r>
              <a:rPr sz="1500" i="1" spc="-10" dirty="0">
                <a:latin typeface="Caladea"/>
                <a:cs typeface="Caladea"/>
              </a:rPr>
              <a:t>ništa </a:t>
            </a:r>
            <a:r>
              <a:rPr sz="1500" i="1" spc="-5" dirty="0">
                <a:latin typeface="Caladea"/>
                <a:cs typeface="Caladea"/>
              </a:rPr>
              <a:t>ne</a:t>
            </a:r>
            <a:r>
              <a:rPr sz="1500" i="1" spc="35" dirty="0">
                <a:latin typeface="Caladea"/>
                <a:cs typeface="Caladea"/>
              </a:rPr>
              <a:t> </a:t>
            </a:r>
            <a:r>
              <a:rPr sz="1500" i="1" spc="-5" dirty="0">
                <a:latin typeface="Caladea"/>
                <a:cs typeface="Caladea"/>
              </a:rPr>
              <a:t>plaćajte.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i="1" spc="-10" dirty="0">
                <a:latin typeface="Caladea"/>
                <a:cs typeface="Caladea"/>
              </a:rPr>
              <a:t>Potražite </a:t>
            </a:r>
            <a:r>
              <a:rPr sz="1500" i="1" spc="-5" dirty="0">
                <a:latin typeface="Caladea"/>
                <a:cs typeface="Caladea"/>
              </a:rPr>
              <a:t>pomoć. Niste</a:t>
            </a:r>
            <a:r>
              <a:rPr sz="1500" i="1" spc="10" dirty="0">
                <a:latin typeface="Caladea"/>
                <a:cs typeface="Caladea"/>
              </a:rPr>
              <a:t> </a:t>
            </a:r>
            <a:r>
              <a:rPr sz="1500" i="1" spc="-5" dirty="0">
                <a:latin typeface="Caladea"/>
                <a:cs typeface="Caladea"/>
              </a:rPr>
              <a:t>sami.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i="1" spc="-10" dirty="0">
                <a:latin typeface="Caladea"/>
                <a:cs typeface="Caladea"/>
              </a:rPr>
              <a:t>Sačuvajte dokaze. </a:t>
            </a:r>
            <a:r>
              <a:rPr sz="1500" i="1" spc="-5" dirty="0">
                <a:latin typeface="Caladea"/>
                <a:cs typeface="Caladea"/>
              </a:rPr>
              <a:t>Nemojte ništa</a:t>
            </a:r>
            <a:r>
              <a:rPr sz="1500" i="1" spc="30" dirty="0">
                <a:latin typeface="Caladea"/>
                <a:cs typeface="Caladea"/>
              </a:rPr>
              <a:t> </a:t>
            </a:r>
            <a:r>
              <a:rPr sz="1500" i="1" dirty="0">
                <a:latin typeface="Caladea"/>
                <a:cs typeface="Caladea"/>
              </a:rPr>
              <a:t>brisati.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i="1" spc="-10" dirty="0">
                <a:latin typeface="Caladea"/>
                <a:cs typeface="Caladea"/>
              </a:rPr>
              <a:t>Prekinite </a:t>
            </a:r>
            <a:r>
              <a:rPr sz="1500" i="1" spc="-5" dirty="0">
                <a:latin typeface="Caladea"/>
                <a:cs typeface="Caladea"/>
              </a:rPr>
              <a:t>komunikaciju. Blokirajte</a:t>
            </a:r>
            <a:r>
              <a:rPr sz="1500" i="1" spc="45" dirty="0">
                <a:latin typeface="Caladea"/>
                <a:cs typeface="Caladea"/>
              </a:rPr>
              <a:t> </a:t>
            </a:r>
            <a:r>
              <a:rPr sz="1500" i="1" spc="-5" dirty="0">
                <a:latin typeface="Caladea"/>
                <a:cs typeface="Caladea"/>
              </a:rPr>
              <a:t>osobu.</a:t>
            </a:r>
            <a:endParaRPr sz="15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i="1" spc="-5" dirty="0">
                <a:latin typeface="Caladea"/>
                <a:cs typeface="Caladea"/>
              </a:rPr>
              <a:t>Prijavite </a:t>
            </a:r>
            <a:r>
              <a:rPr sz="1500" i="1" spc="-10" dirty="0">
                <a:latin typeface="Caladea"/>
                <a:cs typeface="Caladea"/>
              </a:rPr>
              <a:t>sve</a:t>
            </a:r>
            <a:r>
              <a:rPr sz="1500" i="1" spc="10" dirty="0">
                <a:latin typeface="Caladea"/>
                <a:cs typeface="Caladea"/>
              </a:rPr>
              <a:t> </a:t>
            </a:r>
            <a:r>
              <a:rPr sz="1500" i="1" spc="-5" dirty="0">
                <a:latin typeface="Caladea"/>
                <a:cs typeface="Caladea"/>
              </a:rPr>
              <a:t>policiji.</a:t>
            </a:r>
            <a:endParaRPr sz="15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5463"/>
            <a:ext cx="8074659" cy="416432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5080" indent="-343535" algn="just">
              <a:lnSpc>
                <a:spcPct val="79700"/>
              </a:lnSpc>
              <a:spcBef>
                <a:spcPts val="735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20" dirty="0">
                <a:latin typeface="Caladea"/>
                <a:cs typeface="Caladea"/>
              </a:rPr>
              <a:t>Ako </a:t>
            </a:r>
            <a:r>
              <a:rPr sz="2600" spc="-25" dirty="0">
                <a:latin typeface="Caladea"/>
                <a:cs typeface="Caladea"/>
              </a:rPr>
              <a:t>vam </a:t>
            </a:r>
            <a:r>
              <a:rPr sz="2600" spc="-15" dirty="0">
                <a:latin typeface="Caladea"/>
                <a:cs typeface="Caladea"/>
              </a:rPr>
              <a:t>netko </a:t>
            </a:r>
            <a:r>
              <a:rPr sz="2600" spc="-5" dirty="0">
                <a:latin typeface="Caladea"/>
                <a:cs typeface="Caladea"/>
              </a:rPr>
              <a:t>prijeti da </a:t>
            </a:r>
            <a:r>
              <a:rPr sz="2600" dirty="0">
                <a:latin typeface="Caladea"/>
                <a:cs typeface="Caladea"/>
              </a:rPr>
              <a:t>će </a:t>
            </a:r>
            <a:r>
              <a:rPr sz="2600" spc="-5" dirty="0">
                <a:latin typeface="Caladea"/>
                <a:cs typeface="Caladea"/>
              </a:rPr>
              <a:t>podijeliti </a:t>
            </a:r>
            <a:r>
              <a:rPr sz="2600" spc="-20" dirty="0">
                <a:latin typeface="Caladea"/>
                <a:cs typeface="Caladea"/>
              </a:rPr>
              <a:t>vaše </a:t>
            </a:r>
            <a:r>
              <a:rPr sz="2600" dirty="0">
                <a:latin typeface="Caladea"/>
                <a:cs typeface="Caladea"/>
              </a:rPr>
              <a:t>intimne  </a:t>
            </a:r>
            <a:r>
              <a:rPr sz="2600" spc="-15" dirty="0">
                <a:latin typeface="Caladea"/>
                <a:cs typeface="Caladea"/>
              </a:rPr>
              <a:t>fotografije </a:t>
            </a:r>
            <a:r>
              <a:rPr sz="2600" dirty="0">
                <a:latin typeface="Caladea"/>
                <a:cs typeface="Caladea"/>
              </a:rPr>
              <a:t>ili </a:t>
            </a:r>
            <a:r>
              <a:rPr sz="2600" spc="-5" dirty="0">
                <a:latin typeface="Caladea"/>
                <a:cs typeface="Caladea"/>
              </a:rPr>
              <a:t>videozapise </a:t>
            </a:r>
            <a:r>
              <a:rPr sz="2600" spc="-20" dirty="0">
                <a:latin typeface="Caladea"/>
                <a:cs typeface="Caladea"/>
              </a:rPr>
              <a:t>ukoliko </a:t>
            </a:r>
            <a:r>
              <a:rPr sz="2600" spc="5" dirty="0">
                <a:latin typeface="Caladea"/>
                <a:cs typeface="Caladea"/>
              </a:rPr>
              <a:t>mu </a:t>
            </a:r>
            <a:r>
              <a:rPr sz="2600" spc="-10" dirty="0">
                <a:latin typeface="Caladea"/>
                <a:cs typeface="Caladea"/>
              </a:rPr>
              <a:t>ne pošaljete </a:t>
            </a:r>
            <a:r>
              <a:rPr sz="2600" spc="-5" dirty="0">
                <a:latin typeface="Caladea"/>
                <a:cs typeface="Caladea"/>
              </a:rPr>
              <a:t>još  takvih materijala </a:t>
            </a:r>
            <a:r>
              <a:rPr sz="2600" dirty="0">
                <a:latin typeface="Caladea"/>
                <a:cs typeface="Caladea"/>
              </a:rPr>
              <a:t>ili </a:t>
            </a:r>
            <a:r>
              <a:rPr sz="2600" spc="5" dirty="0">
                <a:latin typeface="Caladea"/>
                <a:cs typeface="Caladea"/>
              </a:rPr>
              <a:t>mu </a:t>
            </a:r>
            <a:r>
              <a:rPr sz="2600" spc="-10" dirty="0">
                <a:latin typeface="Caladea"/>
                <a:cs typeface="Caladea"/>
              </a:rPr>
              <a:t>date </a:t>
            </a:r>
            <a:r>
              <a:rPr sz="2600" spc="-20" dirty="0">
                <a:latin typeface="Caladea"/>
                <a:cs typeface="Caladea"/>
              </a:rPr>
              <a:t>novac, </a:t>
            </a:r>
            <a:r>
              <a:rPr sz="2600" spc="-10" dirty="0">
                <a:latin typeface="Caladea"/>
                <a:cs typeface="Caladea"/>
              </a:rPr>
              <a:t>Europol </a:t>
            </a:r>
            <a:r>
              <a:rPr sz="2600" spc="-15" dirty="0">
                <a:latin typeface="Caladea"/>
                <a:cs typeface="Caladea"/>
              </a:rPr>
              <a:t>savjetuje  </a:t>
            </a:r>
            <a:r>
              <a:rPr sz="2600" spc="-5" dirty="0">
                <a:latin typeface="Caladea"/>
                <a:cs typeface="Caladea"/>
              </a:rPr>
              <a:t>da poduzmete </a:t>
            </a:r>
            <a:r>
              <a:rPr sz="2600" spc="-15" dirty="0">
                <a:latin typeface="Caladea"/>
                <a:cs typeface="Caladea"/>
              </a:rPr>
              <a:t>ovih </a:t>
            </a:r>
            <a:r>
              <a:rPr sz="2600" spc="-5" dirty="0">
                <a:latin typeface="Caladea"/>
                <a:cs typeface="Caladea"/>
              </a:rPr>
              <a:t>pet</a:t>
            </a:r>
            <a:r>
              <a:rPr sz="2600" spc="-30" dirty="0">
                <a:latin typeface="Caladea"/>
                <a:cs typeface="Caladea"/>
              </a:rPr>
              <a:t> </a:t>
            </a:r>
            <a:r>
              <a:rPr sz="2600" spc="-20" dirty="0">
                <a:latin typeface="Caladea"/>
                <a:cs typeface="Caladea"/>
              </a:rPr>
              <a:t>koraka</a:t>
            </a:r>
            <a:r>
              <a:rPr sz="3000" spc="-20" dirty="0">
                <a:latin typeface="Caladea"/>
                <a:cs typeface="Caladea"/>
              </a:rPr>
              <a:t>:</a:t>
            </a:r>
            <a:endParaRPr sz="3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05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Ne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dijelite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više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materijala </a:t>
            </a:r>
            <a:r>
              <a:rPr sz="3000" i="1" u="heavy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i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ništa </a:t>
            </a:r>
            <a:r>
              <a:rPr sz="3000" i="1" u="heavy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ne</a:t>
            </a:r>
            <a:r>
              <a:rPr sz="3000" i="1" u="heavy" spc="6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plaćajte.</a:t>
            </a:r>
            <a:endParaRPr sz="30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u="heavy" spc="-7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1" u="heavy" spc="-1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Potražite </a:t>
            </a:r>
            <a:r>
              <a:rPr sz="3000" i="1" u="heavy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pomoć.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Niste</a:t>
            </a:r>
            <a:r>
              <a:rPr sz="3000" i="1" u="heavy" spc="3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sami.</a:t>
            </a:r>
            <a:endParaRPr sz="3000">
              <a:latin typeface="Caladea"/>
              <a:cs typeface="Calade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u="heavy" spc="-7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Sačuvajte </a:t>
            </a:r>
            <a:r>
              <a:rPr sz="3000" i="1" u="heavy" spc="-1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dokaze.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Nemojte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ništa</a:t>
            </a:r>
            <a:r>
              <a:rPr sz="3000" i="1" u="heavy" spc="10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brisati.</a:t>
            </a:r>
            <a:endParaRPr sz="30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i="1" u="heavy" spc="-15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Prekinite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komunikaciju. Blokirajte</a:t>
            </a:r>
            <a:r>
              <a:rPr sz="3000" i="1" u="heavy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 osobu.</a:t>
            </a:r>
            <a:endParaRPr sz="30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Prijavite sve</a:t>
            </a:r>
            <a:r>
              <a:rPr sz="3000" i="1" u="heavy" spc="10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 </a:t>
            </a:r>
            <a:r>
              <a:rPr sz="3000" i="1" u="heavy" dirty="0">
                <a:uFill>
                  <a:solidFill>
                    <a:srgbClr val="000000"/>
                  </a:solidFill>
                </a:uFill>
                <a:latin typeface="Caladea"/>
                <a:cs typeface="Caladea"/>
              </a:rPr>
              <a:t>policiji.</a:t>
            </a:r>
            <a:endParaRPr sz="30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6139" y="2001138"/>
            <a:ext cx="13309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5" dirty="0">
                <a:latin typeface="Caladea"/>
                <a:cs typeface="Caladea"/>
              </a:rPr>
              <a:t>K</a:t>
            </a:r>
            <a:r>
              <a:rPr sz="3100" b="1" spc="-10" dirty="0">
                <a:latin typeface="Caladea"/>
                <a:cs typeface="Caladea"/>
              </a:rPr>
              <a:t>ahoot</a:t>
            </a:r>
            <a:endParaRPr sz="3100">
              <a:latin typeface="Caladea"/>
              <a:cs typeface="Calad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12161"/>
            <a:ext cx="8061325" cy="2774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193800" indent="-343535">
              <a:lnSpc>
                <a:spcPct val="80000"/>
              </a:lnSpc>
              <a:spcBef>
                <a:spcPts val="62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https://play.kahoot.it/#/k/d35d3e6b-5f42-45c6-a6fc-  b5553428ed12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00">
              <a:latin typeface="Caladea"/>
              <a:cs typeface="Caladea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adea"/>
                <a:cs typeface="Caladea"/>
              </a:rPr>
              <a:t>Kahoot! </a:t>
            </a:r>
            <a:r>
              <a:rPr sz="2200" spc="-5" dirty="0">
                <a:latin typeface="Caladea"/>
                <a:cs typeface="Caladea"/>
              </a:rPr>
              <a:t>je </a:t>
            </a:r>
            <a:r>
              <a:rPr sz="2200" spc="-15" dirty="0">
                <a:latin typeface="Caladea"/>
                <a:cs typeface="Caladea"/>
              </a:rPr>
              <a:t>jednostavan </a:t>
            </a:r>
            <a:r>
              <a:rPr sz="2200" spc="-10" dirty="0">
                <a:latin typeface="Caladea"/>
                <a:cs typeface="Caladea"/>
              </a:rPr>
              <a:t>web </a:t>
            </a:r>
            <a:r>
              <a:rPr sz="2200" spc="-5" dirty="0">
                <a:latin typeface="Caladea"/>
                <a:cs typeface="Caladea"/>
              </a:rPr>
              <a:t>kviz u smislu </a:t>
            </a:r>
            <a:r>
              <a:rPr sz="2200" spc="-15" dirty="0">
                <a:latin typeface="Caladea"/>
                <a:cs typeface="Caladea"/>
              </a:rPr>
              <a:t>igre </a:t>
            </a:r>
            <a:r>
              <a:rPr sz="2200" spc="-20" dirty="0">
                <a:latin typeface="Caladea"/>
                <a:cs typeface="Caladea"/>
              </a:rPr>
              <a:t>ako </a:t>
            </a:r>
            <a:r>
              <a:rPr sz="2200" spc="-10" dirty="0">
                <a:latin typeface="Caladea"/>
                <a:cs typeface="Caladea"/>
              </a:rPr>
              <a:t>imate </a:t>
            </a:r>
            <a:r>
              <a:rPr sz="2200" spc="-5" dirty="0">
                <a:latin typeface="Caladea"/>
                <a:cs typeface="Caladea"/>
              </a:rPr>
              <a:t>smart  </a:t>
            </a:r>
            <a:r>
              <a:rPr sz="2200" spc="-10" dirty="0">
                <a:latin typeface="Caladea"/>
                <a:cs typeface="Caladea"/>
              </a:rPr>
              <a:t>phone </a:t>
            </a:r>
            <a:r>
              <a:rPr sz="2200" spc="-5" dirty="0">
                <a:latin typeface="Caladea"/>
                <a:cs typeface="Caladea"/>
              </a:rPr>
              <a:t>i wifi. </a:t>
            </a:r>
            <a:r>
              <a:rPr sz="2200" spc="-15" dirty="0">
                <a:latin typeface="Caladea"/>
                <a:cs typeface="Caladea"/>
              </a:rPr>
              <a:t>Kako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0" dirty="0">
                <a:latin typeface="Caladea"/>
                <a:cs typeface="Caladea"/>
              </a:rPr>
              <a:t>ponašati </a:t>
            </a:r>
            <a:r>
              <a:rPr sz="2200" spc="-5" dirty="0">
                <a:latin typeface="Caladea"/>
                <a:cs typeface="Caladea"/>
              </a:rPr>
              <a:t>na internetu, </a:t>
            </a:r>
            <a:r>
              <a:rPr sz="2200" spc="-20" dirty="0">
                <a:latin typeface="Caladea"/>
                <a:cs typeface="Caladea"/>
              </a:rPr>
              <a:t>kako </a:t>
            </a:r>
            <a:r>
              <a:rPr sz="2200" spc="-5" dirty="0">
                <a:latin typeface="Caladea"/>
                <a:cs typeface="Caladea"/>
              </a:rPr>
              <a:t>se zaštiti, na sta  </a:t>
            </a:r>
            <a:r>
              <a:rPr sz="2200" spc="-10" dirty="0">
                <a:latin typeface="Caladea"/>
                <a:cs typeface="Caladea"/>
              </a:rPr>
              <a:t>paziti, </a:t>
            </a:r>
            <a:r>
              <a:rPr sz="2200" spc="-5" dirty="0">
                <a:latin typeface="Caladea"/>
                <a:cs typeface="Caladea"/>
              </a:rPr>
              <a:t>sta ne </a:t>
            </a:r>
            <a:r>
              <a:rPr sz="2200" spc="-10" dirty="0">
                <a:latin typeface="Caladea"/>
                <a:cs typeface="Caladea"/>
              </a:rPr>
              <a:t>raditi, </a:t>
            </a:r>
            <a:r>
              <a:rPr sz="2200" spc="-15" dirty="0">
                <a:latin typeface="Caladea"/>
                <a:cs typeface="Caladea"/>
              </a:rPr>
              <a:t>tko </a:t>
            </a:r>
            <a:r>
              <a:rPr sz="2200" spc="-5" dirty="0">
                <a:latin typeface="Caladea"/>
                <a:cs typeface="Caladea"/>
              </a:rPr>
              <a:t>su online </a:t>
            </a:r>
            <a:r>
              <a:rPr sz="2200" spc="-10" dirty="0">
                <a:latin typeface="Caladea"/>
                <a:cs typeface="Caladea"/>
              </a:rPr>
              <a:t>predatori, </a:t>
            </a:r>
            <a:r>
              <a:rPr sz="2200" spc="-20" dirty="0">
                <a:latin typeface="Caladea"/>
                <a:cs typeface="Caladea"/>
              </a:rPr>
              <a:t>kako </a:t>
            </a:r>
            <a:r>
              <a:rPr sz="2200" spc="-5" dirty="0">
                <a:latin typeface="Caladea"/>
                <a:cs typeface="Caladea"/>
              </a:rPr>
              <a:t>se </a:t>
            </a:r>
            <a:r>
              <a:rPr sz="2200" spc="-15" dirty="0">
                <a:latin typeface="Caladea"/>
                <a:cs typeface="Caladea"/>
              </a:rPr>
              <a:t>žrtve </a:t>
            </a:r>
            <a:r>
              <a:rPr sz="2200" spc="-10" dirty="0">
                <a:latin typeface="Caladea"/>
                <a:cs typeface="Caladea"/>
              </a:rPr>
              <a:t>mogu  </a:t>
            </a:r>
            <a:r>
              <a:rPr sz="2200" spc="-20" dirty="0">
                <a:latin typeface="Caladea"/>
                <a:cs typeface="Caladea"/>
              </a:rPr>
              <a:t>vrbovati.</a:t>
            </a:r>
            <a:endParaRPr sz="22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4245" y="2368042"/>
            <a:ext cx="2105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808080"/>
                </a:solidFill>
                <a:latin typeface="Caladea"/>
                <a:cs typeface="Caladea"/>
              </a:rPr>
              <a:t>Pitanja?</a:t>
            </a:r>
            <a:endParaRPr sz="44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4841" y="3456813"/>
            <a:ext cx="2270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45" dirty="0">
                <a:solidFill>
                  <a:srgbClr val="808080"/>
                </a:solidFill>
                <a:latin typeface="Times New Roman"/>
                <a:cs typeface="Times New Roman"/>
              </a:rPr>
              <a:t>Služba</a:t>
            </a:r>
            <a:r>
              <a:rPr sz="1400" b="1" i="1" spc="-8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i="1" spc="100" dirty="0">
                <a:solidFill>
                  <a:srgbClr val="808080"/>
                </a:solidFill>
                <a:latin typeface="Times New Roman"/>
                <a:cs typeface="Times New Roman"/>
              </a:rPr>
              <a:t>za</a:t>
            </a:r>
            <a:r>
              <a:rPr sz="1400" b="1" i="1" spc="-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i="1" spc="85" dirty="0">
                <a:solidFill>
                  <a:srgbClr val="808080"/>
                </a:solidFill>
                <a:latin typeface="Times New Roman"/>
                <a:cs typeface="Times New Roman"/>
              </a:rPr>
              <a:t>zaštitu</a:t>
            </a:r>
            <a:r>
              <a:rPr sz="1400" b="1" i="1" spc="-7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i="1" spc="85" dirty="0">
                <a:solidFill>
                  <a:srgbClr val="808080"/>
                </a:solidFill>
                <a:latin typeface="Times New Roman"/>
                <a:cs typeface="Times New Roman"/>
              </a:rPr>
              <a:t>migranata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3748" y="2368042"/>
            <a:ext cx="3949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solidFill>
                  <a:srgbClr val="808080"/>
                </a:solidFill>
                <a:latin typeface="Caladea"/>
                <a:cs typeface="Caladea"/>
              </a:rPr>
              <a:t>Hvala </a:t>
            </a:r>
            <a:r>
              <a:rPr sz="4400" b="1" dirty="0">
                <a:solidFill>
                  <a:srgbClr val="808080"/>
                </a:solidFill>
                <a:latin typeface="Caladea"/>
                <a:cs typeface="Caladea"/>
              </a:rPr>
              <a:t>na</a:t>
            </a:r>
            <a:r>
              <a:rPr sz="4400" b="1" spc="-60" dirty="0">
                <a:solidFill>
                  <a:srgbClr val="808080"/>
                </a:solidFill>
                <a:latin typeface="Caladea"/>
                <a:cs typeface="Caladea"/>
              </a:rPr>
              <a:t> </a:t>
            </a:r>
            <a:r>
              <a:rPr sz="4400" b="1" spc="-5" dirty="0">
                <a:solidFill>
                  <a:srgbClr val="808080"/>
                </a:solidFill>
                <a:latin typeface="Caladea"/>
                <a:cs typeface="Caladea"/>
              </a:rPr>
              <a:t>pažnji</a:t>
            </a:r>
            <a:endParaRPr sz="4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731" y="6457562"/>
            <a:ext cx="7175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5</a:t>
            </a:r>
            <a:endParaRPr sz="1200">
              <a:latin typeface="Nazli"/>
              <a:cs typeface="Naz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58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0044" y="1987118"/>
            <a:ext cx="1109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Sastav: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777" y="1987118"/>
            <a:ext cx="1515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70 %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voda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777" y="2707970"/>
            <a:ext cx="3446145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10 %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kosti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mišićna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masa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110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velika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očekivanja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114" y="272541"/>
            <a:ext cx="198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Literatura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9829"/>
            <a:ext cx="7987030" cy="3977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173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15" dirty="0">
                <a:latin typeface="Caladea"/>
                <a:cs typeface="Caladea"/>
              </a:rPr>
              <a:t>Machova, </a:t>
            </a:r>
            <a:r>
              <a:rPr sz="1600" spc="-5" dirty="0">
                <a:latin typeface="Caladea"/>
                <a:cs typeface="Caladea"/>
              </a:rPr>
              <a:t>J.; Stiplošek, </a:t>
            </a:r>
            <a:r>
              <a:rPr sz="1600" spc="-15" dirty="0">
                <a:latin typeface="Caladea"/>
                <a:cs typeface="Caladea"/>
              </a:rPr>
              <a:t>D.; </a:t>
            </a:r>
            <a:r>
              <a:rPr sz="1600" spc="-20" dirty="0">
                <a:latin typeface="Caladea"/>
                <a:cs typeface="Caladea"/>
              </a:rPr>
              <a:t>Vudric, </a:t>
            </a:r>
            <a:r>
              <a:rPr sz="1600" spc="-15" dirty="0">
                <a:latin typeface="Caladea"/>
                <a:cs typeface="Caladea"/>
              </a:rPr>
              <a:t>N.; </a:t>
            </a:r>
            <a:r>
              <a:rPr sz="1600" spc="-5" dirty="0">
                <a:latin typeface="Caladea"/>
                <a:cs typeface="Caladea"/>
              </a:rPr>
              <a:t>Pupačić, S. (2016.): </a:t>
            </a:r>
            <a:r>
              <a:rPr sz="1600" spc="-10" dirty="0">
                <a:latin typeface="Caladea"/>
                <a:cs typeface="Caladea"/>
              </a:rPr>
              <a:t>Pomoć </a:t>
            </a:r>
            <a:r>
              <a:rPr sz="1600" spc="-5" dirty="0">
                <a:latin typeface="Caladea"/>
                <a:cs typeface="Caladea"/>
              </a:rPr>
              <a:t>i </a:t>
            </a:r>
            <a:r>
              <a:rPr sz="1600" spc="-10" dirty="0">
                <a:latin typeface="Caladea"/>
                <a:cs typeface="Caladea"/>
              </a:rPr>
              <a:t>zaštita </a:t>
            </a:r>
            <a:r>
              <a:rPr sz="1600" spc="-20" dirty="0">
                <a:latin typeface="Caladea"/>
                <a:cs typeface="Caladea"/>
              </a:rPr>
              <a:t>žrtava</a:t>
            </a:r>
            <a:r>
              <a:rPr sz="1600" spc="280" dirty="0">
                <a:latin typeface="Caladea"/>
                <a:cs typeface="Caladea"/>
              </a:rPr>
              <a:t> </a:t>
            </a:r>
            <a:r>
              <a:rPr sz="1600" spc="-15" dirty="0">
                <a:latin typeface="Caladea"/>
                <a:cs typeface="Caladea"/>
              </a:rPr>
              <a:t>trgovanja</a:t>
            </a:r>
            <a:endParaRPr sz="1600">
              <a:latin typeface="Caladea"/>
              <a:cs typeface="Caladea"/>
            </a:endParaRPr>
          </a:p>
          <a:p>
            <a:pPr marL="355600">
              <a:lnSpc>
                <a:spcPts val="1730"/>
              </a:lnSpc>
            </a:pPr>
            <a:r>
              <a:rPr sz="1600" spc="-5" dirty="0">
                <a:latin typeface="Caladea"/>
                <a:cs typeface="Caladea"/>
              </a:rPr>
              <a:t>ljudima – </a:t>
            </a:r>
            <a:r>
              <a:rPr sz="1600" spc="-10" dirty="0">
                <a:latin typeface="Caladea"/>
                <a:cs typeface="Caladea"/>
              </a:rPr>
              <a:t>vodič za </a:t>
            </a:r>
            <a:r>
              <a:rPr sz="1600" spc="-5" dirty="0">
                <a:latin typeface="Caladea"/>
                <a:cs typeface="Caladea"/>
              </a:rPr>
              <a:t>pomagače. </a:t>
            </a:r>
            <a:r>
              <a:rPr sz="1600" spc="-10" dirty="0">
                <a:latin typeface="Caladea"/>
                <a:cs typeface="Caladea"/>
              </a:rPr>
              <a:t>Hrvatski Crveni križ.</a:t>
            </a:r>
            <a:r>
              <a:rPr sz="1600" spc="13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Zagreb.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ladea"/>
                <a:cs typeface="Caladea"/>
              </a:rPr>
              <a:t>E-module 1: </a:t>
            </a:r>
            <a:r>
              <a:rPr sz="1600" spc="-15" dirty="0">
                <a:latin typeface="Caladea"/>
                <a:cs typeface="Caladea"/>
              </a:rPr>
              <a:t>Prepoznavanje </a:t>
            </a:r>
            <a:r>
              <a:rPr sz="1600" spc="-20" dirty="0">
                <a:latin typeface="Caladea"/>
                <a:cs typeface="Caladea"/>
              </a:rPr>
              <a:t>žrtava </a:t>
            </a:r>
            <a:r>
              <a:rPr sz="1600" spc="-15" dirty="0">
                <a:latin typeface="Caladea"/>
                <a:cs typeface="Caladea"/>
              </a:rPr>
              <a:t>trgovanja</a:t>
            </a:r>
            <a:r>
              <a:rPr sz="1600" spc="14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ljudima</a:t>
            </a:r>
            <a:endParaRPr sz="1600">
              <a:latin typeface="Caladea"/>
              <a:cs typeface="Caladea"/>
            </a:endParaRPr>
          </a:p>
          <a:p>
            <a:pPr marL="355600" marR="46990" indent="12065">
              <a:lnSpc>
                <a:spcPts val="1540"/>
              </a:lnSpc>
              <a:spcBef>
                <a:spcPts val="370"/>
              </a:spcBef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</a:rPr>
              <a:t>https://ifrc.csod.com/LMS/LoDetails/DetailsLo.aspx?loId=8cd023c6-bb9c-4117-ab52- </a:t>
            </a:r>
            <a:r>
              <a:rPr sz="1600" spc="-5" dirty="0">
                <a:solidFill>
                  <a:srgbClr val="0000FF"/>
                </a:solidFill>
                <a:latin typeface="Caladea"/>
                <a:cs typeface="Calade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</a:rPr>
              <a:t>1f4a4a88bbc7&amp;back=%2fLMS%2fcatalog%2fWelcome.aspx%3ftab_page_id%3d- </a:t>
            </a:r>
            <a:r>
              <a:rPr sz="1600" spc="-5" dirty="0">
                <a:solidFill>
                  <a:srgbClr val="0000FF"/>
                </a:solidFill>
                <a:latin typeface="Caladea"/>
                <a:cs typeface="Calade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</a:rPr>
              <a:t>67%26tab_id%3d-1#t=1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ladea"/>
                <a:cs typeface="Caladea"/>
              </a:rPr>
              <a:t>E-module 2: </a:t>
            </a:r>
            <a:r>
              <a:rPr sz="1600" spc="-10" dirty="0">
                <a:latin typeface="Caladea"/>
                <a:cs typeface="Caladea"/>
              </a:rPr>
              <a:t>Pomoć </a:t>
            </a:r>
            <a:r>
              <a:rPr sz="1600" spc="-5" dirty="0">
                <a:latin typeface="Caladea"/>
                <a:cs typeface="Caladea"/>
              </a:rPr>
              <a:t>i </a:t>
            </a:r>
            <a:r>
              <a:rPr sz="1600" spc="-10" dirty="0">
                <a:latin typeface="Caladea"/>
                <a:cs typeface="Caladea"/>
              </a:rPr>
              <a:t>zaštita </a:t>
            </a:r>
            <a:r>
              <a:rPr sz="1600" spc="-20" dirty="0">
                <a:latin typeface="Caladea"/>
                <a:cs typeface="Caladea"/>
              </a:rPr>
              <a:t>žrtava </a:t>
            </a:r>
            <a:r>
              <a:rPr sz="1600" spc="-15" dirty="0">
                <a:latin typeface="Caladea"/>
                <a:cs typeface="Caladea"/>
              </a:rPr>
              <a:t>trgovanja</a:t>
            </a:r>
            <a:r>
              <a:rPr sz="1600" spc="13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ljudima</a:t>
            </a:r>
            <a:endParaRPr sz="1600">
              <a:latin typeface="Caladea"/>
              <a:cs typeface="Caladea"/>
            </a:endParaRPr>
          </a:p>
          <a:p>
            <a:pPr marL="355600" marR="5080" indent="-32384">
              <a:lnSpc>
                <a:spcPts val="1540"/>
              </a:lnSpc>
              <a:spcBef>
                <a:spcPts val="370"/>
              </a:spcBef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https://ifrc.csod.com/LMS/LoDetails/DetailsLo.aspx?loid=6b14e048-e95e-4799-84af- </a:t>
            </a:r>
            <a:r>
              <a:rPr sz="1600" spc="-5" dirty="0">
                <a:solidFill>
                  <a:srgbClr val="0000FF"/>
                </a:solidFill>
                <a:latin typeface="Caladea"/>
                <a:cs typeface="Caladea"/>
                <a:hlinkClick r:id="rId2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c3bc8580466f&amp;query=%3fq%3dPROTECT+e- </a:t>
            </a:r>
            <a:r>
              <a:rPr sz="1600" spc="-5" dirty="0">
                <a:solidFill>
                  <a:srgbClr val="0000FF"/>
                </a:solidFill>
                <a:latin typeface="Caladea"/>
                <a:cs typeface="Caladea"/>
                <a:hlinkClick r:id="rId2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modul+2%3a+Pomo%C4%87+i+za%C5%A1tita+%C5%BErtava+trgovanja+ljudima+(H </a:t>
            </a:r>
            <a:r>
              <a:rPr sz="1600" spc="-5" dirty="0">
                <a:solidFill>
                  <a:srgbClr val="0000FF"/>
                </a:solidFill>
                <a:latin typeface="Caladea"/>
                <a:cs typeface="Caladea"/>
                <a:hlinkClick r:id="rId2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rvatski+Crveni+kri%C5%BE)#t=1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ts val="173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ladea"/>
                <a:cs typeface="Caladea"/>
              </a:rPr>
              <a:t>Golubović, S., Pupačić, S., </a:t>
            </a:r>
            <a:r>
              <a:rPr sz="1600" spc="-20" dirty="0">
                <a:latin typeface="Caladea"/>
                <a:cs typeface="Caladea"/>
              </a:rPr>
              <a:t>Vudrić, </a:t>
            </a:r>
            <a:r>
              <a:rPr sz="1600" spc="-15" dirty="0">
                <a:latin typeface="Caladea"/>
                <a:cs typeface="Caladea"/>
              </a:rPr>
              <a:t>N. </a:t>
            </a:r>
            <a:r>
              <a:rPr sz="1600" spc="-5" dirty="0">
                <a:latin typeface="Caladea"/>
                <a:cs typeface="Caladea"/>
              </a:rPr>
              <a:t>(2007.): </a:t>
            </a:r>
            <a:r>
              <a:rPr sz="1600" dirty="0">
                <a:latin typeface="Caladea"/>
                <a:cs typeface="Caladea"/>
              </a:rPr>
              <a:t>Neću </a:t>
            </a:r>
            <a:r>
              <a:rPr sz="1600" spc="-5" dirty="0">
                <a:latin typeface="Caladea"/>
                <a:cs typeface="Caladea"/>
              </a:rPr>
              <a:t>biti rob(a) – Priručnik </a:t>
            </a:r>
            <a:r>
              <a:rPr sz="1600" spc="-10" dirty="0">
                <a:latin typeface="Caladea"/>
                <a:cs typeface="Caladea"/>
              </a:rPr>
              <a:t>dobre prakse</a:t>
            </a:r>
            <a:r>
              <a:rPr sz="1600" spc="17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na</a:t>
            </a:r>
            <a:endParaRPr sz="1600">
              <a:latin typeface="Caladea"/>
              <a:cs typeface="Caladea"/>
            </a:endParaRPr>
          </a:p>
          <a:p>
            <a:pPr marL="355600">
              <a:lnSpc>
                <a:spcPts val="1730"/>
              </a:lnSpc>
            </a:pPr>
            <a:r>
              <a:rPr sz="1600" spc="-10" dirty="0">
                <a:latin typeface="Caladea"/>
                <a:cs typeface="Caladea"/>
              </a:rPr>
              <a:t>temu </a:t>
            </a:r>
            <a:r>
              <a:rPr sz="1600" spc="-15" dirty="0">
                <a:latin typeface="Caladea"/>
                <a:cs typeface="Caladea"/>
              </a:rPr>
              <a:t>prevencije trgovanja </a:t>
            </a:r>
            <a:r>
              <a:rPr sz="1600" spc="-5" dirty="0">
                <a:latin typeface="Caladea"/>
                <a:cs typeface="Caladea"/>
              </a:rPr>
              <a:t>ljudima. </a:t>
            </a:r>
            <a:r>
              <a:rPr sz="1600" spc="-10" dirty="0">
                <a:latin typeface="Caladea"/>
                <a:cs typeface="Caladea"/>
              </a:rPr>
              <a:t>Hrvatski Crveni križ.</a:t>
            </a:r>
            <a:r>
              <a:rPr sz="1600" spc="14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Zagreb.</a:t>
            </a:r>
            <a:endParaRPr sz="1600">
              <a:latin typeface="Caladea"/>
              <a:cs typeface="Caladea"/>
            </a:endParaRPr>
          </a:p>
          <a:p>
            <a:pPr marL="355600" marR="194310" indent="-343535">
              <a:lnSpc>
                <a:spcPts val="154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ladea"/>
                <a:cs typeface="Caladea"/>
              </a:rPr>
              <a:t>Nuždić, S., Petrić, A., </a:t>
            </a:r>
            <a:r>
              <a:rPr sz="1600" spc="-15" dirty="0">
                <a:latin typeface="Caladea"/>
                <a:cs typeface="Caladea"/>
              </a:rPr>
              <a:t>Turk, </a:t>
            </a:r>
            <a:r>
              <a:rPr sz="1600" spc="-10" dirty="0">
                <a:latin typeface="Caladea"/>
                <a:cs typeface="Caladea"/>
              </a:rPr>
              <a:t>M., </a:t>
            </a:r>
            <a:r>
              <a:rPr sz="1600" spc="-20" dirty="0">
                <a:latin typeface="Caladea"/>
                <a:cs typeface="Caladea"/>
              </a:rPr>
              <a:t>Vudrić, </a:t>
            </a:r>
            <a:r>
              <a:rPr sz="1600" spc="-15" dirty="0">
                <a:latin typeface="Caladea"/>
                <a:cs typeface="Caladea"/>
              </a:rPr>
              <a:t>N. </a:t>
            </a:r>
            <a:r>
              <a:rPr sz="1600" spc="-5" dirty="0">
                <a:latin typeface="Caladea"/>
                <a:cs typeface="Caladea"/>
              </a:rPr>
              <a:t>(2008.): Neću biti </a:t>
            </a:r>
            <a:r>
              <a:rPr sz="1600" spc="-10" dirty="0">
                <a:latin typeface="Caladea"/>
                <a:cs typeface="Caladea"/>
              </a:rPr>
              <a:t>rob(a) </a:t>
            </a:r>
            <a:r>
              <a:rPr sz="1600" spc="-5" dirty="0">
                <a:latin typeface="Caladea"/>
                <a:cs typeface="Caladea"/>
              </a:rPr>
              <a:t>2 – Priručnik </a:t>
            </a:r>
            <a:r>
              <a:rPr sz="1600" spc="-10" dirty="0">
                <a:latin typeface="Caladea"/>
                <a:cs typeface="Caladea"/>
              </a:rPr>
              <a:t>za </a:t>
            </a:r>
            <a:r>
              <a:rPr sz="1600" spc="-15" dirty="0">
                <a:latin typeface="Caladea"/>
                <a:cs typeface="Caladea"/>
              </a:rPr>
              <a:t>rad </a:t>
            </a:r>
            <a:r>
              <a:rPr sz="1600" spc="-5" dirty="0">
                <a:latin typeface="Caladea"/>
                <a:cs typeface="Caladea"/>
              </a:rPr>
              <a:t>s  djecom od 6 do 10 godina na </a:t>
            </a:r>
            <a:r>
              <a:rPr sz="1600" spc="-10" dirty="0">
                <a:latin typeface="Caladea"/>
                <a:cs typeface="Caladea"/>
              </a:rPr>
              <a:t>temu </a:t>
            </a:r>
            <a:r>
              <a:rPr sz="1600" spc="-15" dirty="0">
                <a:latin typeface="Caladea"/>
                <a:cs typeface="Caladea"/>
              </a:rPr>
              <a:t>prevencije trgovanja </a:t>
            </a:r>
            <a:r>
              <a:rPr sz="1600" spc="-5" dirty="0">
                <a:latin typeface="Caladea"/>
                <a:cs typeface="Caladea"/>
              </a:rPr>
              <a:t>ljudima. </a:t>
            </a:r>
            <a:r>
              <a:rPr sz="1600" spc="-10" dirty="0">
                <a:latin typeface="Caladea"/>
                <a:cs typeface="Caladea"/>
              </a:rPr>
              <a:t>Hrvatski Crveni </a:t>
            </a:r>
            <a:r>
              <a:rPr sz="1600" spc="-5" dirty="0">
                <a:latin typeface="Caladea"/>
                <a:cs typeface="Caladea"/>
              </a:rPr>
              <a:t>križ.  </a:t>
            </a:r>
            <a:r>
              <a:rPr sz="1600" spc="-10" dirty="0">
                <a:latin typeface="Caladea"/>
                <a:cs typeface="Caladea"/>
              </a:rPr>
              <a:t>Zagreb.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20" dirty="0">
                <a:latin typeface="Caladea"/>
                <a:cs typeface="Caladea"/>
              </a:rPr>
              <a:t>Vudrić, </a:t>
            </a:r>
            <a:r>
              <a:rPr sz="1600" spc="-15" dirty="0">
                <a:latin typeface="Caladea"/>
                <a:cs typeface="Caladea"/>
              </a:rPr>
              <a:t>N. </a:t>
            </a:r>
            <a:r>
              <a:rPr sz="1600" spc="-5" dirty="0">
                <a:latin typeface="Caladea"/>
                <a:cs typeface="Caladea"/>
              </a:rPr>
              <a:t>(2007.): </a:t>
            </a:r>
            <a:r>
              <a:rPr sz="1600" spc="-10" dirty="0">
                <a:latin typeface="Caladea"/>
                <a:cs typeface="Caladea"/>
              </a:rPr>
              <a:t>Mišica </a:t>
            </a:r>
            <a:r>
              <a:rPr sz="1600" spc="-5" dirty="0">
                <a:latin typeface="Caladea"/>
                <a:cs typeface="Caladea"/>
              </a:rPr>
              <a:t>Milica – </a:t>
            </a:r>
            <a:r>
              <a:rPr sz="1600" spc="-10" dirty="0">
                <a:latin typeface="Caladea"/>
                <a:cs typeface="Caladea"/>
              </a:rPr>
              <a:t>slikovnica. Hrvatski Crveni križ.</a:t>
            </a:r>
            <a:r>
              <a:rPr sz="1600" spc="21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Zagreb</a:t>
            </a:r>
            <a:endParaRPr sz="1600">
              <a:latin typeface="Caladea"/>
              <a:cs typeface="Calade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20" dirty="0">
                <a:latin typeface="Caladea"/>
                <a:cs typeface="Caladea"/>
              </a:rPr>
              <a:t>Vudrić, </a:t>
            </a:r>
            <a:r>
              <a:rPr sz="1600" spc="-15" dirty="0">
                <a:latin typeface="Caladea"/>
                <a:cs typeface="Caladea"/>
              </a:rPr>
              <a:t>N. </a:t>
            </a:r>
            <a:r>
              <a:rPr sz="1600" spc="-5" dirty="0">
                <a:latin typeface="Caladea"/>
                <a:cs typeface="Caladea"/>
              </a:rPr>
              <a:t>(2007.): Mišica Milica – </a:t>
            </a:r>
            <a:r>
              <a:rPr sz="1600" spc="-10" dirty="0">
                <a:latin typeface="Caladea"/>
                <a:cs typeface="Caladea"/>
              </a:rPr>
              <a:t>edukativna igra. Hrvatski Crveni križ.</a:t>
            </a:r>
            <a:r>
              <a:rPr sz="1600" spc="20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Zagreb</a:t>
            </a:r>
            <a:endParaRPr sz="16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31935" cy="45720"/>
          </a:xfrm>
          <a:custGeom>
            <a:avLst/>
            <a:gdLst/>
            <a:ahLst/>
            <a:cxnLst/>
            <a:rect l="l" t="t" r="r" b="b"/>
            <a:pathLst>
              <a:path w="9131935" h="45719">
                <a:moveTo>
                  <a:pt x="9131808" y="0"/>
                </a:moveTo>
                <a:lnTo>
                  <a:pt x="0" y="0"/>
                </a:lnTo>
                <a:lnTo>
                  <a:pt x="0" y="45720"/>
                </a:lnTo>
                <a:lnTo>
                  <a:pt x="9131808" y="45720"/>
                </a:lnTo>
                <a:lnTo>
                  <a:pt x="9131808" y="0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677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0" y="45719"/>
                </a:moveTo>
                <a:lnTo>
                  <a:pt x="9144000" y="45719"/>
                </a:lnTo>
                <a:lnTo>
                  <a:pt x="914400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8918" y="1233906"/>
            <a:ext cx="7203440" cy="4385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Caladea"/>
                <a:cs typeface="Caladea"/>
              </a:rPr>
              <a:t>Za </a:t>
            </a:r>
            <a:r>
              <a:rPr sz="2000" spc="-5" dirty="0">
                <a:latin typeface="Caladea"/>
                <a:cs typeface="Caladea"/>
              </a:rPr>
              <a:t>potrebe </a:t>
            </a:r>
            <a:r>
              <a:rPr sz="2000" spc="-10" dirty="0">
                <a:latin typeface="Caladea"/>
                <a:cs typeface="Caladea"/>
              </a:rPr>
              <a:t>Hrvatskog Crvenog </a:t>
            </a:r>
            <a:r>
              <a:rPr sz="2000" spc="-5" dirty="0">
                <a:latin typeface="Caladea"/>
                <a:cs typeface="Caladea"/>
              </a:rPr>
              <a:t>križa</a:t>
            </a:r>
            <a:r>
              <a:rPr sz="2000" spc="-8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izradila</a:t>
            </a:r>
            <a:endParaRPr sz="2000">
              <a:latin typeface="Caladea"/>
              <a:cs typeface="Caladea"/>
            </a:endParaRPr>
          </a:p>
          <a:p>
            <a:pPr marL="1270" algn="ctr">
              <a:lnSpc>
                <a:spcPct val="100000"/>
              </a:lnSpc>
              <a:spcBef>
                <a:spcPts val="240"/>
              </a:spcBef>
            </a:pPr>
            <a:r>
              <a:rPr sz="2000" spc="-15" dirty="0">
                <a:latin typeface="Caladea"/>
                <a:cs typeface="Caladea"/>
              </a:rPr>
              <a:t>Nives</a:t>
            </a:r>
            <a:r>
              <a:rPr sz="2000" spc="-20" dirty="0">
                <a:latin typeface="Caladea"/>
                <a:cs typeface="Caladea"/>
              </a:rPr>
              <a:t> </a:t>
            </a:r>
            <a:r>
              <a:rPr sz="2000" spc="-25" dirty="0">
                <a:latin typeface="Caladea"/>
                <a:cs typeface="Caladea"/>
              </a:rPr>
              <a:t>Vudrić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adea"/>
              <a:cs typeface="Caladea"/>
            </a:endParaRPr>
          </a:p>
          <a:p>
            <a:pPr marL="1758950" marR="1750695" algn="ctr">
              <a:lnSpc>
                <a:spcPct val="110000"/>
              </a:lnSpc>
            </a:pPr>
            <a:r>
              <a:rPr sz="2000" dirty="0">
                <a:latin typeface="Caladea"/>
                <a:cs typeface="Caladea"/>
              </a:rPr>
              <a:t>HCK - </a:t>
            </a:r>
            <a:r>
              <a:rPr sz="2000" spc="-5" dirty="0">
                <a:latin typeface="Caladea"/>
                <a:cs typeface="Caladea"/>
              </a:rPr>
              <a:t>Služba </a:t>
            </a:r>
            <a:r>
              <a:rPr sz="2000" dirty="0">
                <a:latin typeface="Caladea"/>
                <a:cs typeface="Caladea"/>
              </a:rPr>
              <a:t>za zaštitu</a:t>
            </a:r>
            <a:r>
              <a:rPr sz="2000" spc="-100" dirty="0">
                <a:latin typeface="Caladea"/>
                <a:cs typeface="Caladea"/>
              </a:rPr>
              <a:t> </a:t>
            </a:r>
            <a:r>
              <a:rPr sz="2000" spc="-10" dirty="0">
                <a:latin typeface="Caladea"/>
                <a:cs typeface="Caladea"/>
              </a:rPr>
              <a:t>migranata,  </a:t>
            </a:r>
            <a:r>
              <a:rPr sz="2000" dirty="0">
                <a:latin typeface="Caladea"/>
                <a:cs typeface="Caladea"/>
              </a:rPr>
              <a:t>Ul. </a:t>
            </a:r>
            <a:r>
              <a:rPr sz="2000" spc="-10" dirty="0">
                <a:latin typeface="Caladea"/>
                <a:cs typeface="Caladea"/>
              </a:rPr>
              <a:t>Crvenog </a:t>
            </a:r>
            <a:r>
              <a:rPr sz="2000" spc="-5" dirty="0">
                <a:latin typeface="Caladea"/>
                <a:cs typeface="Caladea"/>
              </a:rPr>
              <a:t>križa</a:t>
            </a:r>
            <a:r>
              <a:rPr sz="2000" spc="-4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14</a:t>
            </a:r>
            <a:endParaRPr sz="2000">
              <a:latin typeface="Caladea"/>
              <a:cs typeface="Caladea"/>
            </a:endParaRPr>
          </a:p>
          <a:p>
            <a:pPr marL="2540" algn="ctr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adea"/>
                <a:cs typeface="Caladea"/>
              </a:rPr>
              <a:t>10 000</a:t>
            </a:r>
            <a:r>
              <a:rPr sz="2000" spc="10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Zagreb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adea"/>
              <a:cs typeface="Caladea"/>
            </a:endParaRPr>
          </a:p>
          <a:p>
            <a:pPr marL="1270" algn="ctr">
              <a:lnSpc>
                <a:spcPct val="100000"/>
              </a:lnSpc>
            </a:pPr>
            <a:r>
              <a:rPr sz="2000" spc="-5" dirty="0">
                <a:latin typeface="Caladea"/>
                <a:cs typeface="Caladea"/>
              </a:rPr>
              <a:t>Mob. </a:t>
            </a:r>
            <a:r>
              <a:rPr sz="2000" dirty="0">
                <a:latin typeface="Caladea"/>
                <a:cs typeface="Caladea"/>
              </a:rPr>
              <a:t>+ </a:t>
            </a:r>
            <a:r>
              <a:rPr sz="2000" spc="-5" dirty="0">
                <a:latin typeface="Caladea"/>
                <a:cs typeface="Caladea"/>
              </a:rPr>
              <a:t>099 </a:t>
            </a:r>
            <a:r>
              <a:rPr sz="2000" spc="-10" dirty="0">
                <a:latin typeface="Caladea"/>
                <a:cs typeface="Caladea"/>
              </a:rPr>
              <a:t>2179</a:t>
            </a:r>
            <a:r>
              <a:rPr sz="2000" spc="25" dirty="0">
                <a:latin typeface="Caladea"/>
                <a:cs typeface="Caladea"/>
              </a:rPr>
              <a:t> </a:t>
            </a:r>
            <a:r>
              <a:rPr sz="2000" spc="-5" dirty="0">
                <a:latin typeface="Caladea"/>
                <a:cs typeface="Caladea"/>
              </a:rPr>
              <a:t>312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adea"/>
              <a:cs typeface="Calade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2"/>
              </a:rPr>
              <a:t>www.hck.hr</a:t>
            </a:r>
            <a:endParaRPr sz="2000">
              <a:latin typeface="Caladea"/>
              <a:cs typeface="Caladea"/>
            </a:endParaRPr>
          </a:p>
          <a:p>
            <a:pPr marL="12065" marR="5080" indent="1905" algn="ctr">
              <a:lnSpc>
                <a:spcPct val="110000"/>
              </a:lnSpc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3"/>
              </a:rPr>
              <a:t>redcross@hck.hr </a:t>
            </a:r>
            <a:r>
              <a:rPr sz="2000" spc="-5" dirty="0">
                <a:solidFill>
                  <a:srgbClr val="0000FF"/>
                </a:solidFill>
                <a:latin typeface="Caladea"/>
                <a:cs typeface="Caladea"/>
              </a:rPr>
              <a:t>               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4"/>
              </a:rPr>
              <a:t>https://www.facebook.com/HrvatskiCrvenikriz.CroatianRedCros/ </a:t>
            </a:r>
            <a:r>
              <a:rPr sz="2000" spc="-10" dirty="0">
                <a:solidFill>
                  <a:srgbClr val="0000FF"/>
                </a:solidFill>
                <a:latin typeface="Caladea"/>
                <a:cs typeface="Caladea"/>
              </a:rPr>
              <a:t>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adea"/>
                <a:cs typeface="Caladea"/>
                <a:hlinkClick r:id="rId5"/>
              </a:rPr>
              <a:t>https://www.facebook.com/CrvenoZvono/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Služba </a:t>
            </a:r>
            <a:r>
              <a:rPr spc="-10" dirty="0"/>
              <a:t>za </a:t>
            </a:r>
            <a:r>
              <a:rPr spc="-5" dirty="0"/>
              <a:t>zaštitu</a:t>
            </a:r>
            <a:r>
              <a:rPr spc="-40" dirty="0"/>
              <a:t> </a:t>
            </a:r>
            <a:r>
              <a:rPr spc="-5" dirty="0"/>
              <a:t>migranata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731" y="6457562"/>
            <a:ext cx="7175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6</a:t>
            </a:r>
            <a:endParaRPr sz="1200">
              <a:latin typeface="Nazli"/>
              <a:cs typeface="Naz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58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42642" y="2086178"/>
            <a:ext cx="1772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Od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žavanje: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777" y="2086178"/>
            <a:ext cx="2293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777" y="2807589"/>
            <a:ext cx="2700020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svjetla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prostora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731" y="6457562"/>
            <a:ext cx="7175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7</a:t>
            </a:r>
            <a:endParaRPr sz="1200">
              <a:latin typeface="Nazli"/>
              <a:cs typeface="Naz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58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42642" y="2086178"/>
            <a:ext cx="2400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800080"/>
                </a:solidFill>
                <a:latin typeface="Arial"/>
                <a:cs typeface="Arial"/>
              </a:rPr>
              <a:t>Vrsta</a:t>
            </a:r>
            <a:r>
              <a:rPr sz="2400" b="1" spc="-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proizvoda: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9975" y="2086178"/>
            <a:ext cx="856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roblje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731" y="6457562"/>
            <a:ext cx="7175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8</a:t>
            </a:r>
            <a:endParaRPr sz="1200">
              <a:latin typeface="Nazli"/>
              <a:cs typeface="Nazl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937" y="0"/>
            <a:ext cx="9159875" cy="6846570"/>
            <a:chOff x="-7937" y="0"/>
            <a:chExt cx="9159875" cy="68465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30695"/>
            </a:xfrm>
            <a:custGeom>
              <a:avLst/>
              <a:gdLst/>
              <a:ahLst/>
              <a:cxnLst/>
              <a:rect l="l" t="t" r="r" b="b"/>
              <a:pathLst>
                <a:path w="9144000" h="6830695">
                  <a:moveTo>
                    <a:pt x="0" y="6830568"/>
                  </a:moveTo>
                  <a:lnTo>
                    <a:pt x="9144000" y="68305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0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30695"/>
            </a:xfrm>
            <a:custGeom>
              <a:avLst/>
              <a:gdLst/>
              <a:ahLst/>
              <a:cxnLst/>
              <a:rect l="l" t="t" r="r" b="b"/>
              <a:pathLst>
                <a:path w="9144000" h="6830695">
                  <a:moveTo>
                    <a:pt x="0" y="6830568"/>
                  </a:moveTo>
                  <a:lnTo>
                    <a:pt x="9144000" y="6830568"/>
                  </a:lnTo>
                  <a:lnTo>
                    <a:pt x="9144000" y="0"/>
                  </a:lnTo>
                </a:path>
                <a:path w="9144000" h="6830695">
                  <a:moveTo>
                    <a:pt x="0" y="0"/>
                  </a:moveTo>
                  <a:lnTo>
                    <a:pt x="0" y="6830568"/>
                  </a:lnTo>
                </a:path>
              </a:pathLst>
            </a:custGeom>
            <a:ln w="1587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2642" y="2086178"/>
            <a:ext cx="993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ci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j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ena: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87902" y="1788667"/>
            <a:ext cx="2654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sloboda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731" y="6457562"/>
            <a:ext cx="7175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dirty="0">
                <a:latin typeface="Nazli"/>
                <a:cs typeface="Nazli"/>
              </a:rPr>
              <a:t>9</a:t>
            </a:r>
            <a:endParaRPr sz="1200">
              <a:latin typeface="Nazli"/>
              <a:cs typeface="Naz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7937" y="0"/>
            <a:ext cx="9159875" cy="6873875"/>
            <a:chOff x="-7937" y="0"/>
            <a:chExt cx="9159875" cy="687387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587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3448" y="2636520"/>
              <a:ext cx="2714244" cy="1495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2683</Words>
  <Application>Microsoft Office PowerPoint</Application>
  <PresentationFormat>Prikaz na zaslonu (4:3)</PresentationFormat>
  <Paragraphs>488</Paragraphs>
  <Slides>51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9" baseType="lpstr">
      <vt:lpstr>Arial</vt:lpstr>
      <vt:lpstr>Caladea</vt:lpstr>
      <vt:lpstr>Calibri</vt:lpstr>
      <vt:lpstr>Carlito</vt:lpstr>
      <vt:lpstr>Nazli</vt:lpstr>
      <vt:lpstr>Symbol</vt:lpstr>
      <vt:lpstr>Times New Roman</vt:lpstr>
      <vt:lpstr>Office Theme</vt:lpstr>
      <vt:lpstr>Prevencija trgovanja ljudima</vt:lpstr>
      <vt:lpstr>Sadržaj</vt:lpstr>
      <vt:lpstr>Odgovor Hrvatskog Crvenog križa na trgovanje ljudima</vt:lpstr>
      <vt:lpstr>Područja djelovanja</vt:lpstr>
      <vt:lpstr>70 % voda</vt:lpstr>
      <vt:lpstr>minimum hrane</vt:lpstr>
      <vt:lpstr>roblje</vt:lpstr>
      <vt:lpstr>sloboda</vt:lpstr>
      <vt:lpstr>PowerPointova prezentacija</vt:lpstr>
      <vt:lpstr>ASOCIJACIJE: Što je trgovanje ljudima?</vt:lpstr>
      <vt:lpstr>Odgovorite na pitanja u grupama</vt:lpstr>
      <vt:lpstr>Što je trgovanje ljudima?</vt:lpstr>
      <vt:lpstr>Što je trgovanje ljudima?</vt:lpstr>
      <vt:lpstr>Pristanak žrtve</vt:lpstr>
      <vt:lpstr>Posebna briga o djeci</vt:lpstr>
      <vt:lpstr>Rizične skupine</vt:lpstr>
      <vt:lpstr>Postoji li trgovanje ljudima i u  Hrvatskoj?</vt:lpstr>
      <vt:lpstr>PowerPointova prezentacija</vt:lpstr>
      <vt:lpstr>PowerPointova prezentacija</vt:lpstr>
      <vt:lpstr>PowerPointova prezentacija</vt:lpstr>
      <vt:lpstr>PowerPointova prezentacija</vt:lpstr>
      <vt:lpstr>Oblici iskorištavanja</vt:lpstr>
      <vt:lpstr>Oblici iskorištavanja</vt:lpstr>
      <vt:lpstr>Oblici iskorištavanja</vt:lpstr>
      <vt:lpstr>Oblici iskorištavanja</vt:lpstr>
      <vt:lpstr>Oblici iskorištavanja</vt:lpstr>
      <vt:lpstr>Oblici iskorištavanja</vt:lpstr>
      <vt:lpstr>Oblici iskorištavanja</vt:lpstr>
      <vt:lpstr>Mehanizmi kontrole</vt:lpstr>
      <vt:lpstr>Društveni čimbenici koji pogoduju razvoju trgovanja ljudima</vt:lpstr>
      <vt:lpstr>PowerPointova prezentacija</vt:lpstr>
      <vt:lpstr>Razlika između trgovanja i  krijumčarenja ljudima?</vt:lpstr>
      <vt:lpstr>Razlike između trgovanja ljudima,  krijumčarenja migranata i prostitucije</vt:lpstr>
      <vt:lpstr>Film HCK – Jasmina</vt:lpstr>
      <vt:lpstr>Znakovi opasnosti</vt:lpstr>
      <vt:lpstr>Mjere opreza</vt:lpstr>
      <vt:lpstr>Mjere opreza</vt:lpstr>
      <vt:lpstr>Mjere opreza</vt:lpstr>
      <vt:lpstr>Mjere opreza</vt:lpstr>
      <vt:lpstr>Savjeti za najmlađe</vt:lpstr>
      <vt:lpstr>Savjeti za najmlađe</vt:lpstr>
      <vt:lpstr>RECI NE!</vt:lpstr>
      <vt:lpstr>Savjeti za sigurno korištenje interneta</vt:lpstr>
      <vt:lpstr>Savjeti za sigurno korištenje interneta</vt:lpstr>
      <vt:lpstr>PowerPointova prezentacija</vt:lpstr>
      <vt:lpstr>PowerPointova prezentacija</vt:lpstr>
      <vt:lpstr>Kahoot</vt:lpstr>
      <vt:lpstr>Pitanja?</vt:lpstr>
      <vt:lpstr>PowerPointova prezentacija</vt:lpstr>
      <vt:lpstr>Literatura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Vule</dc:creator>
  <cp:lastModifiedBy>Vjeko</cp:lastModifiedBy>
  <cp:revision>1</cp:revision>
  <dcterms:created xsi:type="dcterms:W3CDTF">2020-11-08T10:21:33Z</dcterms:created>
  <dcterms:modified xsi:type="dcterms:W3CDTF">2021-03-04T11:19:18Z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2020-11-08T00:00:00Z</vt:filetime>
  </property>
</Properties>
</file>