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81" r:id="rId4"/>
    <p:sldId id="295" r:id="rId5"/>
    <p:sldId id="305" r:id="rId6"/>
    <p:sldId id="296" r:id="rId7"/>
    <p:sldId id="297" r:id="rId8"/>
    <p:sldId id="304" r:id="rId9"/>
    <p:sldId id="299" r:id="rId10"/>
    <p:sldId id="300" r:id="rId11"/>
    <p:sldId id="259" r:id="rId12"/>
    <p:sldId id="261" r:id="rId13"/>
    <p:sldId id="262" r:id="rId14"/>
    <p:sldId id="264" r:id="rId15"/>
    <p:sldId id="306" r:id="rId16"/>
    <p:sldId id="29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5" autoAdjust="0"/>
    <p:restoredTop sz="94660"/>
  </p:normalViewPr>
  <p:slideViewPr>
    <p:cSldViewPr>
      <p:cViewPr varScale="1">
        <p:scale>
          <a:sx n="115" d="100"/>
          <a:sy n="115" d="100"/>
        </p:scale>
        <p:origin x="15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eg"/><Relationship Id="rId4" Type="http://schemas.openxmlformats.org/officeDocument/2006/relationships/hyperlink" Target="http://www.ncvvo.hr-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jpeg"/><Relationship Id="rId4" Type="http://schemas.openxmlformats.org/officeDocument/2006/relationships/hyperlink" Target="http://dokumenti.ncvvo.hr/SS/2010-01-08/upute_prilagodba.pdf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vvo.hr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eg"/><Relationship Id="rId5" Type="http://schemas.openxmlformats.org/officeDocument/2006/relationships/hyperlink" Target="http://www.studij.hr/" TargetMode="External"/><Relationship Id="rId4" Type="http://schemas.openxmlformats.org/officeDocument/2006/relationships/hyperlink" Target="http://www.postani-student.h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stani-student.hr/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g"/><Relationship Id="rId4" Type="http://schemas.openxmlformats.org/officeDocument/2006/relationships/hyperlink" Target="http://www.ncvvo.h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hyperlink" Target="http://www.ncvvo.hr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hyperlink" Target="http://www.ncvvo.hr-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Picture 4" descr="Drzavna_ma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12291" name="Picture 4" descr="ncvv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itle 8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10334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smtClean="0">
                <a:hlinkClick r:id="rId4"/>
              </a:rPr>
              <a:t>www.ncvvo.hr-</a:t>
            </a:r>
            <a:r>
              <a:rPr lang="hr-HR" smtClean="0"/>
              <a:t> </a:t>
            </a:r>
            <a:br>
              <a:rPr lang="hr-HR" smtClean="0"/>
            </a:br>
            <a:r>
              <a:rPr lang="hr-HR" sz="3600" smtClean="0"/>
              <a:t>vodič državne mature - iz hrvatskog jezika</a:t>
            </a:r>
          </a:p>
        </p:txBody>
      </p:sp>
      <p:pic>
        <p:nvPicPr>
          <p:cNvPr id="12293" name="Rezervirano mjesto sadržaja 2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1536700"/>
            <a:ext cx="7239000" cy="5321300"/>
          </a:xfrm>
        </p:spPr>
      </p:pic>
    </p:spTree>
    <p:extLst>
      <p:ext uri="{BB962C8B-B14F-4D97-AF65-F5344CB8AC3E}">
        <p14:creationId xmlns:p14="http://schemas.microsoft.com/office/powerpoint/2010/main" val="301644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r>
              <a:rPr lang="hr-HR" dirty="0" smtClean="0"/>
              <a:t>Članak 1.</a:t>
            </a:r>
          </a:p>
          <a:p>
            <a:pPr marL="0" indent="0">
              <a:buNone/>
            </a:pPr>
            <a:r>
              <a:rPr lang="hr-HR" dirty="0" smtClean="0"/>
              <a:t>(2) </a:t>
            </a:r>
            <a:r>
              <a:rPr lang="hr-HR" u="sng" dirty="0" smtClean="0"/>
              <a:t>Srednje obrazovanje učenika gimnazijskih programa obrazovanja završava polaganjem državne mature.</a:t>
            </a: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482930" y="86276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 smtClean="0"/>
              <a:t>Pravilnik o polaganju državne mature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776922"/>
            <a:ext cx="8229600" cy="5928677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Članak 3. </a:t>
            </a:r>
          </a:p>
          <a:p>
            <a:pPr marL="0" indent="0">
              <a:buNone/>
            </a:pPr>
            <a:r>
              <a:rPr lang="hr-HR" dirty="0"/>
              <a:t>(1) Ispite državne mature čine ispiti </a:t>
            </a:r>
            <a:r>
              <a:rPr lang="hr-HR" b="1" dirty="0"/>
              <a:t>obveznoga dijela i ispiti izbornoga dijela</a:t>
            </a:r>
            <a:r>
              <a:rPr lang="hr-HR" dirty="0"/>
              <a:t>. </a:t>
            </a:r>
            <a:endParaRPr lang="hr-HR" dirty="0" smtClean="0"/>
          </a:p>
          <a:p>
            <a:endParaRPr lang="hr-HR" dirty="0"/>
          </a:p>
          <a:p>
            <a:r>
              <a:rPr lang="hr-HR" dirty="0"/>
              <a:t>Članak 4. </a:t>
            </a:r>
          </a:p>
          <a:p>
            <a:pPr marL="0" indent="0">
              <a:buNone/>
            </a:pPr>
            <a:r>
              <a:rPr lang="hr-HR" dirty="0"/>
              <a:t>(1) Ispite obveznoga dijela čine ispiti iz sljedećih predmeta: </a:t>
            </a:r>
          </a:p>
          <a:p>
            <a:pPr marL="0" indent="0">
              <a:buNone/>
            </a:pPr>
            <a:r>
              <a:rPr lang="hr-HR" b="1" dirty="0"/>
              <a:t>– Hrvatskoga jezika, </a:t>
            </a:r>
          </a:p>
          <a:p>
            <a:pPr marL="0" indent="0">
              <a:buNone/>
            </a:pPr>
            <a:r>
              <a:rPr lang="hr-HR" b="1" dirty="0"/>
              <a:t>– Matematike i </a:t>
            </a:r>
          </a:p>
          <a:p>
            <a:pPr marL="0" indent="0">
              <a:buNone/>
            </a:pPr>
            <a:r>
              <a:rPr lang="hr-HR" b="1" dirty="0"/>
              <a:t>– stranoga jezika. </a:t>
            </a:r>
          </a:p>
          <a:p>
            <a:pPr marL="0" indent="0">
              <a:buNone/>
            </a:pPr>
            <a:r>
              <a:rPr lang="hr-HR" dirty="0"/>
              <a:t>(5) Kao ispit obveznoga dijela državne mature može se polagati samo strani jezik čiji je </a:t>
            </a:r>
          </a:p>
          <a:p>
            <a:pPr marL="0" indent="0">
              <a:buNone/>
            </a:pPr>
            <a:r>
              <a:rPr lang="hr-HR" dirty="0"/>
              <a:t>sadržaj propisan ispitnim katalogom, a iz kojega je učenik u najmanje dvije školske godine </a:t>
            </a:r>
          </a:p>
          <a:p>
            <a:pPr marL="0" indent="0">
              <a:buNone/>
            </a:pPr>
            <a:r>
              <a:rPr lang="hr-HR" dirty="0"/>
              <a:t>tijekom srednjega obrazovanja bio pozitivno ocijenjen. </a:t>
            </a: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hr-HR" dirty="0"/>
              <a:t>Članak 6. </a:t>
            </a:r>
          </a:p>
          <a:p>
            <a:pPr marL="0" indent="0">
              <a:buNone/>
            </a:pPr>
            <a:r>
              <a:rPr lang="hr-HR" dirty="0"/>
              <a:t>(1) Ispiti obveznoga dijela državne mature mogu se polagati na jednoj od dviju razina i to: </a:t>
            </a:r>
          </a:p>
          <a:p>
            <a:pPr marL="0" indent="0">
              <a:buNone/>
            </a:pPr>
            <a:r>
              <a:rPr lang="hr-HR" b="1" dirty="0"/>
              <a:t>A – višoj razini </a:t>
            </a:r>
          </a:p>
          <a:p>
            <a:pPr marL="0" indent="0">
              <a:buNone/>
            </a:pPr>
            <a:r>
              <a:rPr lang="hr-HR" b="1" dirty="0"/>
              <a:t>B – osnovnoj razini</a:t>
            </a:r>
            <a:r>
              <a:rPr lang="hr-HR" dirty="0"/>
              <a:t>. </a:t>
            </a: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pic>
        <p:nvPicPr>
          <p:cNvPr id="6" name="Picture 5" descr="dm 6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72000"/>
            <a:ext cx="9144000" cy="1528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hr-HR" dirty="0"/>
              <a:t>Članak 8. </a:t>
            </a:r>
          </a:p>
          <a:p>
            <a:pPr marL="0" indent="0">
              <a:buNone/>
            </a:pPr>
            <a:r>
              <a:rPr lang="hr-HR" dirty="0"/>
              <a:t>U jednome danu mogu se polagati najviše </a:t>
            </a:r>
            <a:r>
              <a:rPr lang="hr-HR" b="1" dirty="0"/>
              <a:t>dva ispita </a:t>
            </a:r>
            <a:r>
              <a:rPr lang="hr-HR" dirty="0"/>
              <a:t>državne mature. </a:t>
            </a:r>
            <a:endParaRPr lang="hr-HR" dirty="0" smtClean="0"/>
          </a:p>
          <a:p>
            <a:r>
              <a:rPr lang="hr-HR" dirty="0"/>
              <a:t>Članak 16. </a:t>
            </a:r>
          </a:p>
          <a:p>
            <a:pPr marL="0" indent="0">
              <a:buNone/>
            </a:pPr>
            <a:r>
              <a:rPr lang="hr-HR" dirty="0"/>
              <a:t>(1) Pravo pristupa polaganju državne mature, odnosno ispita državne mature imaju učenici, </a:t>
            </a:r>
            <a:r>
              <a:rPr lang="hr-HR" dirty="0" smtClean="0"/>
              <a:t>odnosno </a:t>
            </a:r>
            <a:r>
              <a:rPr lang="hr-HR" dirty="0"/>
              <a:t>pristupnici koji su </a:t>
            </a:r>
            <a:r>
              <a:rPr lang="hr-HR" b="1" dirty="0"/>
              <a:t>s uspjehom završili završni razred </a:t>
            </a:r>
            <a:r>
              <a:rPr lang="hr-HR" b="1" dirty="0" smtClean="0"/>
              <a:t>(</a:t>
            </a:r>
            <a:r>
              <a:rPr lang="hr-HR" b="1" dirty="0" smtClean="0">
                <a:solidFill>
                  <a:srgbClr val="FF0000"/>
                </a:solidFill>
              </a:rPr>
              <a:t>22.05.2019</a:t>
            </a:r>
            <a:r>
              <a:rPr lang="hr-HR" b="1" dirty="0" smtClean="0"/>
              <a:t>)</a:t>
            </a:r>
            <a:r>
              <a:rPr lang="hr-HR" dirty="0" smtClean="0"/>
              <a:t>na </a:t>
            </a:r>
            <a:r>
              <a:rPr lang="hr-HR" dirty="0"/>
              <a:t>kraju nastavne godine, što </a:t>
            </a:r>
            <a:r>
              <a:rPr lang="hr-HR" dirty="0" smtClean="0"/>
              <a:t>uključuje </a:t>
            </a:r>
            <a:r>
              <a:rPr lang="hr-HR" dirty="0"/>
              <a:t>i učenike, odnosno pristupnike kojima je pozitivno riješen prigovor na zaključenu </a:t>
            </a:r>
            <a:r>
              <a:rPr lang="hr-HR" dirty="0" smtClean="0"/>
              <a:t>negativnu </a:t>
            </a:r>
            <a:r>
              <a:rPr lang="hr-HR" dirty="0"/>
              <a:t>ocjenu. </a:t>
            </a:r>
          </a:p>
          <a:p>
            <a:endParaRPr lang="hr-HR" dirty="0" smtClean="0"/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hr-HR" dirty="0" smtClean="0"/>
              <a:t>Prilagodba ispitne tehnologije</a:t>
            </a:r>
            <a:endParaRPr lang="hr-HR" dirty="0"/>
          </a:p>
          <a:p>
            <a:endParaRPr lang="hr-HR" dirty="0" smtClean="0"/>
          </a:p>
          <a:p>
            <a:r>
              <a:rPr lang="hr-HR" dirty="0">
                <a:hlinkClick r:id="rId4"/>
              </a:rPr>
              <a:t>http://</a:t>
            </a:r>
            <a:r>
              <a:rPr lang="hr-HR" dirty="0" smtClean="0">
                <a:hlinkClick r:id="rId4"/>
              </a:rPr>
              <a:t>dokumenti.ncvvo.hr/SS/2010-01-08/upute_prilagodba.pdf</a:t>
            </a:r>
            <a:endParaRPr lang="hr-HR" dirty="0" smtClean="0"/>
          </a:p>
          <a:p>
            <a:endParaRPr lang="hr-HR" dirty="0"/>
          </a:p>
          <a:p>
            <a:endParaRPr lang="hr-HR" dirty="0" smtClean="0"/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310615"/>
              </p:ext>
            </p:extLst>
          </p:nvPr>
        </p:nvGraphicFramePr>
        <p:xfrm>
          <a:off x="990600" y="3180556"/>
          <a:ext cx="93821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Packager Shell Object" showAsIcon="1" r:id="rId6" imgW="937800" imgH="527400" progId="Package">
                  <p:embed/>
                </p:oleObj>
              </mc:Choice>
              <mc:Fallback>
                <p:oleObj name="Packager Shell Object" showAsIcon="1" r:id="rId6" imgW="937800" imgH="5274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90600" y="3180556"/>
                        <a:ext cx="938213" cy="52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717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hr-HR" sz="3600" dirty="0" smtClean="0"/>
              <a:t>Krešimir Biršić, vjeroučitelj</a:t>
            </a:r>
          </a:p>
          <a:p>
            <a:pPr lvl="1"/>
            <a:r>
              <a:rPr lang="hr-HR" sz="3200" dirty="0" smtClean="0"/>
              <a:t>Ispitni koordinator za državnu maturu</a:t>
            </a:r>
          </a:p>
          <a:p>
            <a:pPr lvl="1"/>
            <a:r>
              <a:rPr lang="hr-HR" sz="3200" dirty="0" err="1" smtClean="0"/>
              <a:t>E-Mail</a:t>
            </a:r>
            <a:r>
              <a:rPr lang="hr-HR" sz="3200" dirty="0" smtClean="0"/>
              <a:t>: kresimir.birsic@skole.hr</a:t>
            </a:r>
          </a:p>
          <a:p>
            <a:pPr lvl="1"/>
            <a:r>
              <a:rPr lang="hr-HR" sz="3200" dirty="0" err="1" smtClean="0"/>
              <a:t>Tel</a:t>
            </a:r>
            <a:r>
              <a:rPr lang="hr-HR" sz="3200" dirty="0" smtClean="0"/>
              <a:t>: 095/901-6226</a:t>
            </a: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r-HR" sz="3600" dirty="0" smtClean="0"/>
              <a:t>Kontakt</a:t>
            </a:r>
            <a:endParaRPr kumimoji="0" lang="hr-H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5682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95300" y="15882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DRŽAVNA MATURA 2019.</a:t>
            </a:r>
            <a:endParaRPr lang="hr-HR" dirty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76200" y="990600"/>
            <a:ext cx="9067800" cy="58674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/>
              <a:t>Prijave ispita u ljetnom roku od </a:t>
            </a:r>
            <a:r>
              <a:rPr lang="hr-HR" sz="2400" dirty="0" smtClean="0"/>
              <a:t>1.12.2018. </a:t>
            </a:r>
            <a:r>
              <a:rPr lang="hr-HR" sz="2400" dirty="0"/>
              <a:t>– </a:t>
            </a:r>
            <a:r>
              <a:rPr lang="hr-HR" sz="2400" dirty="0" smtClean="0"/>
              <a:t>15.2.2019.u 12:00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2400" dirty="0"/>
              <a:t>Prijave </a:t>
            </a:r>
            <a:r>
              <a:rPr lang="pl-PL" sz="2400" dirty="0" smtClean="0"/>
              <a:t>studijskih programa </a:t>
            </a:r>
            <a:r>
              <a:rPr lang="pl-PL" sz="2400" dirty="0"/>
              <a:t>u ljetnom roku od </a:t>
            </a:r>
            <a:r>
              <a:rPr lang="pl-PL" sz="2400" dirty="0" smtClean="0"/>
              <a:t>01.02.2019.–</a:t>
            </a:r>
            <a:r>
              <a:rPr lang="pl-PL" sz="2400" dirty="0" smtClean="0"/>
              <a:t>15.7.2019. u18:00 </a:t>
            </a:r>
            <a:r>
              <a:rPr lang="pl-PL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(osim </a:t>
            </a:r>
            <a:r>
              <a:rPr lang="pl-PL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studijskih programa koji su odredili raniji rok </a:t>
            </a:r>
            <a:r>
              <a:rPr lang="pl-PL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prijave - prijemni).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 smtClean="0"/>
              <a:t>Polaganje </a:t>
            </a:r>
            <a:r>
              <a:rPr lang="hr-HR" sz="2400" dirty="0"/>
              <a:t>ispita u ljetnom roku od </a:t>
            </a:r>
            <a:r>
              <a:rPr lang="hr-HR" sz="2400" dirty="0" smtClean="0"/>
              <a:t>3.6.2019. </a:t>
            </a:r>
            <a:r>
              <a:rPr lang="hr-HR" sz="2400" dirty="0"/>
              <a:t>do </a:t>
            </a:r>
            <a:r>
              <a:rPr lang="hr-HR" sz="2400" dirty="0" smtClean="0"/>
              <a:t>28.6.2019.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 smtClean="0"/>
              <a:t>Objava privremenih rezultata državne mature 10.7.2019. u 12:00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/>
              <a:t>Objava </a:t>
            </a:r>
            <a:r>
              <a:rPr lang="hr-HR" sz="2400" dirty="0" smtClean="0"/>
              <a:t>konačnih </a:t>
            </a:r>
            <a:r>
              <a:rPr lang="hr-HR" sz="2400" dirty="0"/>
              <a:t>rezultata državne mature </a:t>
            </a:r>
            <a:r>
              <a:rPr lang="hr-HR" sz="2400" dirty="0" smtClean="0"/>
              <a:t>15.7.2019. u 12:00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 smtClean="0"/>
              <a:t>Podjela svjedodžbi državne mature 17.7.2019.</a:t>
            </a:r>
          </a:p>
          <a:p>
            <a:pPr marL="457200" lvl="3" indent="-457200">
              <a:lnSpc>
                <a:spcPct val="2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r-HR" sz="2400" dirty="0" smtClean="0"/>
              <a:t>Upisi na studijske programe od 17.7.2019. </a:t>
            </a:r>
            <a:r>
              <a:rPr lang="hr-H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(može i bez svjedodžbe DM)</a:t>
            </a:r>
            <a:endParaRPr lang="hr-HR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 </a:t>
            </a:r>
            <a:endParaRPr lang="hr-HR" sz="4900" dirty="0" smtClean="0"/>
          </a:p>
        </p:txBody>
      </p:sp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hr-HR" sz="3600" dirty="0" smtClean="0">
                <a:hlinkClick r:id="rId3"/>
              </a:rPr>
              <a:t>www.ncvvo.hr</a:t>
            </a:r>
            <a:r>
              <a:rPr lang="hr-HR" sz="3600" dirty="0" smtClean="0"/>
              <a:t> (Nacionalni centar)</a:t>
            </a:r>
          </a:p>
          <a:p>
            <a:r>
              <a:rPr lang="hr-HR" sz="3600" dirty="0" smtClean="0">
                <a:hlinkClick r:id="rId4"/>
              </a:rPr>
              <a:t>www.postani-student.hr</a:t>
            </a:r>
            <a:r>
              <a:rPr lang="hr-HR" sz="3600" dirty="0" smtClean="0"/>
              <a:t> (</a:t>
            </a:r>
            <a:r>
              <a:rPr lang="hr-HR" sz="3600" dirty="0" err="1" smtClean="0"/>
              <a:t>NISvPU</a:t>
            </a:r>
            <a:r>
              <a:rPr lang="hr-HR" sz="3600" dirty="0" smtClean="0"/>
              <a:t>)</a:t>
            </a:r>
          </a:p>
          <a:p>
            <a:r>
              <a:rPr lang="hr-HR" sz="3600" dirty="0" smtClean="0">
                <a:hlinkClick r:id="rId5"/>
              </a:rPr>
              <a:t>www.studij.hr</a:t>
            </a:r>
            <a:r>
              <a:rPr lang="hr-HR" sz="3600" dirty="0" smtClean="0"/>
              <a:t> (Središnji prijavni ured)</a:t>
            </a:r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r-HR" sz="3600" dirty="0" smtClean="0"/>
              <a:t>Korisni linkovi….</a:t>
            </a:r>
            <a:endParaRPr kumimoji="0" lang="hr-H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84238"/>
          </a:xfrm>
        </p:spPr>
        <p:txBody>
          <a:bodyPr/>
          <a:lstStyle/>
          <a:p>
            <a:pPr eaLnBrk="1" hangingPunct="1"/>
            <a:r>
              <a:rPr lang="hr-HR" b="1" smtClean="0">
                <a:hlinkClick r:id="rId2"/>
              </a:rPr>
              <a:t>www.postani-student.hr</a:t>
            </a:r>
            <a:r>
              <a:rPr lang="hr-HR" b="1" smtClean="0"/>
              <a:t> </a:t>
            </a:r>
            <a:endParaRPr lang="hr-HR" smtClean="0"/>
          </a:p>
        </p:txBody>
      </p:sp>
      <p:pic>
        <p:nvPicPr>
          <p:cNvPr id="7171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7173" name="Picture 4" descr="ncvvo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Rezervirano mjesto sadržaja 3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00778"/>
            <a:ext cx="7429500" cy="5978558"/>
          </a:xfrm>
        </p:spPr>
      </p:pic>
    </p:spTree>
    <p:extLst>
      <p:ext uri="{BB962C8B-B14F-4D97-AF65-F5344CB8AC3E}">
        <p14:creationId xmlns:p14="http://schemas.microsoft.com/office/powerpoint/2010/main" val="62357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8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84238"/>
          </a:xfrm>
        </p:spPr>
        <p:txBody>
          <a:bodyPr/>
          <a:lstStyle/>
          <a:p>
            <a:pPr eaLnBrk="1" hangingPunct="1"/>
            <a:r>
              <a:rPr lang="hr-HR" b="1" dirty="0" smtClean="0">
                <a:hlinkClick r:id="rId2"/>
              </a:rPr>
              <a:t>www.studij.hr</a:t>
            </a:r>
            <a:r>
              <a:rPr lang="hr-HR" b="1" dirty="0" smtClean="0"/>
              <a:t> </a:t>
            </a:r>
            <a:endParaRPr lang="hr-HR" dirty="0" smtClean="0"/>
          </a:p>
        </p:txBody>
      </p:sp>
      <p:pic>
        <p:nvPicPr>
          <p:cNvPr id="7171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7173" name="Picture 4" descr="ncvvo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730250"/>
            <a:ext cx="756285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1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8196" name="Picture 4" descr="ncvv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itle 8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434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dirty="0" smtClean="0">
                <a:hlinkClick r:id="rId4"/>
              </a:rPr>
              <a:t>www.ncvvo.hr</a:t>
            </a:r>
            <a:endParaRPr lang="hr-HR" dirty="0" smtClean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88" y="781330"/>
            <a:ext cx="8305800" cy="6052286"/>
          </a:xfrm>
        </p:spPr>
      </p:pic>
    </p:spTree>
    <p:extLst>
      <p:ext uri="{BB962C8B-B14F-4D97-AF65-F5344CB8AC3E}">
        <p14:creationId xmlns:p14="http://schemas.microsoft.com/office/powerpoint/2010/main" val="353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9219" name="Picture 4" descr="ncvv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itle 8"/>
          <p:cNvSpPr>
            <a:spLocks noGrp="1"/>
          </p:cNvSpPr>
          <p:nvPr>
            <p:ph type="title"/>
          </p:nvPr>
        </p:nvSpPr>
        <p:spPr>
          <a:xfrm>
            <a:off x="304800" y="93664"/>
            <a:ext cx="8229600" cy="45402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dirty="0" smtClean="0">
                <a:hlinkClick r:id="rId4"/>
              </a:rPr>
              <a:t>www.ncvvo.hr</a:t>
            </a:r>
            <a:endParaRPr lang="hr-HR" dirty="0" smtClean="0"/>
          </a:p>
        </p:txBody>
      </p:sp>
      <p:pic>
        <p:nvPicPr>
          <p:cNvPr id="3" name="Rezervirano mjesto sadržaja 2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72" y="547686"/>
            <a:ext cx="7848600" cy="6184349"/>
          </a:xfrm>
        </p:spPr>
      </p:pic>
    </p:spTree>
    <p:extLst>
      <p:ext uri="{BB962C8B-B14F-4D97-AF65-F5344CB8AC3E}">
        <p14:creationId xmlns:p14="http://schemas.microsoft.com/office/powerpoint/2010/main" val="414217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0" y="0"/>
            <a:ext cx="1524000" cy="488965"/>
          </a:xfrm>
        </p:spPr>
      </p:pic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838200"/>
            <a:ext cx="8229600" cy="6172200"/>
          </a:xfrm>
        </p:spPr>
        <p:txBody>
          <a:bodyPr>
            <a:normAutofit/>
          </a:bodyPr>
          <a:lstStyle/>
          <a:p>
            <a:r>
              <a:rPr lang="hr-HR" sz="3600" b="1" dirty="0" smtClean="0"/>
              <a:t>PRAVILNIK O POLAGANJU DRŽAVNE MATURE</a:t>
            </a:r>
          </a:p>
          <a:p>
            <a:r>
              <a:rPr lang="hr-HR" sz="3600" b="1" dirty="0" smtClean="0"/>
              <a:t>KALENDAR POLAGANJA ISPITA </a:t>
            </a:r>
            <a:r>
              <a:rPr lang="hr-HR" sz="3600" b="1" dirty="0"/>
              <a:t>DRŽAVNE MATURE </a:t>
            </a:r>
            <a:r>
              <a:rPr lang="hr-HR" sz="3600" b="1" dirty="0" smtClean="0"/>
              <a:t>ŠKOLSKE </a:t>
            </a:r>
            <a:r>
              <a:rPr lang="hr-HR" sz="3600" b="1" dirty="0"/>
              <a:t>GODINE </a:t>
            </a:r>
            <a:r>
              <a:rPr lang="hr-HR" sz="3600" b="1" dirty="0" smtClean="0"/>
              <a:t>2018./2019.</a:t>
            </a:r>
          </a:p>
          <a:p>
            <a:r>
              <a:rPr lang="hr-HR" sz="3600" b="1" dirty="0" smtClean="0"/>
              <a:t>VODIČ </a:t>
            </a:r>
            <a:r>
              <a:rPr lang="hr-HR" sz="3600" b="1" dirty="0"/>
              <a:t>KROZ ISPITE DRŽAVNE MATURE</a:t>
            </a:r>
            <a:r>
              <a:rPr lang="hr-HR" sz="3600" b="1" dirty="0" smtClean="0"/>
              <a:t>.</a:t>
            </a:r>
          </a:p>
          <a:p>
            <a:r>
              <a:rPr lang="hr-HR" sz="3600" b="1" dirty="0"/>
              <a:t>ISPITNI KATALOZI ZA  DRŽAVNU MATURU </a:t>
            </a:r>
            <a:r>
              <a:rPr lang="hr-HR" sz="3600" b="1" dirty="0" smtClean="0"/>
              <a:t>2018./2019.</a:t>
            </a:r>
            <a:endParaRPr lang="hr-HR" sz="3600" b="1" dirty="0"/>
          </a:p>
          <a:p>
            <a:endParaRPr lang="hr-HR" sz="3600" b="1" dirty="0"/>
          </a:p>
          <a:p>
            <a:endParaRPr lang="hr-HR" sz="3600" b="1" dirty="0"/>
          </a:p>
          <a:p>
            <a:endParaRPr lang="hr-HR" sz="3600" dirty="0" smtClean="0"/>
          </a:p>
        </p:txBody>
      </p:sp>
      <p:pic>
        <p:nvPicPr>
          <p:cNvPr id="5" name="Picture 4" descr="ncvv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52400"/>
            <a:ext cx="1066800" cy="502285"/>
          </a:xfrm>
          <a:prstGeom prst="rect">
            <a:avLst/>
          </a:prstGeom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1638300" y="197922"/>
            <a:ext cx="5562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r-HR" sz="3600" dirty="0" smtClean="0"/>
              <a:t>Dokumenti….</a:t>
            </a:r>
            <a:endParaRPr kumimoji="0" lang="hr-H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5344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Content Placeholder 3" descr="dmug4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0"/>
            <a:ext cx="1524000" cy="488950"/>
          </a:xfrm>
        </p:spPr>
      </p:pic>
      <p:pic>
        <p:nvPicPr>
          <p:cNvPr id="11267" name="Picture 4" descr="ncvv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itle 8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10334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r-HR" smtClean="0">
                <a:hlinkClick r:id="rId4"/>
              </a:rPr>
              <a:t>www.ncvvo.hr-</a:t>
            </a:r>
            <a:r>
              <a:rPr lang="hr-HR" smtClean="0"/>
              <a:t> </a:t>
            </a:r>
            <a:br>
              <a:rPr lang="hr-HR" smtClean="0"/>
            </a:br>
            <a:r>
              <a:rPr lang="hr-HR" sz="3600" smtClean="0"/>
              <a:t>vodič državne mature - iz hrvatskog jezika</a:t>
            </a:r>
          </a:p>
        </p:txBody>
      </p:sp>
      <p:pic>
        <p:nvPicPr>
          <p:cNvPr id="11269" name="Rezervirano mjesto sadržaja 5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6300" y="1295400"/>
            <a:ext cx="7467600" cy="5395913"/>
          </a:xfrm>
        </p:spPr>
      </p:pic>
    </p:spTree>
    <p:extLst>
      <p:ext uri="{BB962C8B-B14F-4D97-AF65-F5344CB8AC3E}">
        <p14:creationId xmlns:p14="http://schemas.microsoft.com/office/powerpoint/2010/main" val="51748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376</Words>
  <Application>Microsoft Office PowerPoint</Application>
  <PresentationFormat>Prikaz na zaslonu (4:3)</PresentationFormat>
  <Paragraphs>60</Paragraphs>
  <Slides>16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0" baseType="lpstr">
      <vt:lpstr>Arial</vt:lpstr>
      <vt:lpstr>Calibri</vt:lpstr>
      <vt:lpstr>Office Theme</vt:lpstr>
      <vt:lpstr>Packager Shell Object</vt:lpstr>
      <vt:lpstr>PowerPoint prezentacija</vt:lpstr>
      <vt:lpstr>DRŽAVNA MATURA 2019.</vt:lpstr>
      <vt:lpstr> </vt:lpstr>
      <vt:lpstr>www.postani-student.hr </vt:lpstr>
      <vt:lpstr>www.studij.hr </vt:lpstr>
      <vt:lpstr>www.ncvvo.hr</vt:lpstr>
      <vt:lpstr>www.ncvvo.hr</vt:lpstr>
      <vt:lpstr>PowerPoint prezentacija</vt:lpstr>
      <vt:lpstr>www.ncvvo.hr-  vodič državne mature - iz hrvatskog jezika</vt:lpstr>
      <vt:lpstr>www.ncvvo.hr-  vodič državne mature - iz hrvatskog jezika</vt:lpstr>
      <vt:lpstr>PowerPoint prezentacija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Krešo i Anka</dc:creator>
  <cp:lastModifiedBy>Krešimir Biršić</cp:lastModifiedBy>
  <cp:revision>60</cp:revision>
  <dcterms:created xsi:type="dcterms:W3CDTF">2006-08-16T00:00:00Z</dcterms:created>
  <dcterms:modified xsi:type="dcterms:W3CDTF">2018-12-04T18:41:54Z</dcterms:modified>
</cp:coreProperties>
</file>