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60" r:id="rId4"/>
    <p:sldId id="258" r:id="rId5"/>
    <p:sldId id="257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3" autoAdjust="0"/>
    <p:restoredTop sz="94660"/>
  </p:normalViewPr>
  <p:slideViewPr>
    <p:cSldViewPr snapToGrid="0">
      <p:cViewPr varScale="1">
        <p:scale>
          <a:sx n="79" d="100"/>
          <a:sy n="79" d="100"/>
        </p:scale>
        <p:origin x="16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ska 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 cita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ili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2/17/2015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hr.wikipedia.org/wiki/Razvijene_zemlje" TargetMode="External"/><Relationship Id="rId2" Type="http://schemas.openxmlformats.org/officeDocument/2006/relationships/hyperlink" Target="http://hr.wikipedia.org/wiki/OECD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jutarnji.hr/veliki-slom-obrazovanja-u-hrvatskoj-od-65-zemalja-svijeta-nasi-ucenici-su-na-45--mjestu/1144308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browse.oecdbookshop.org/oecd/pdfs/free/960201EE.PDF" TargetMode="External"/><Relationship Id="rId2" Type="http://schemas.openxmlformats.org/officeDocument/2006/relationships/hyperlink" Target="http://www.pisa.hr/knjige/primjeri-ispitnih-pitanja/Default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http://pisa-sq.acer.edu.au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PISA 2015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684212" y="4013519"/>
            <a:ext cx="6400800" cy="1947333"/>
          </a:xfrm>
        </p:spPr>
        <p:txBody>
          <a:bodyPr/>
          <a:lstStyle/>
          <a:p>
            <a:r>
              <a:rPr lang="hr-HR" b="1" dirty="0" smtClean="0"/>
              <a:t>Gimnazija „Fran Galović” Koprivnica</a:t>
            </a:r>
            <a:endParaRPr lang="hr-HR" b="1" dirty="0"/>
          </a:p>
        </p:txBody>
      </p:sp>
      <p:pic>
        <p:nvPicPr>
          <p:cNvPr id="1026" name="Picture 2" descr="Organisation for Economic Co-operation and Developmen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7389" y="1427005"/>
            <a:ext cx="3312868" cy="1219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oecd.org/media/oecdorg/satellitesites/pisa/PISA-bann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607" y="329880"/>
            <a:ext cx="11337276" cy="9488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84303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84212" y="5108448"/>
            <a:ext cx="8534400" cy="885951"/>
          </a:xfrm>
        </p:spPr>
        <p:txBody>
          <a:bodyPr>
            <a:normAutofit/>
          </a:bodyPr>
          <a:lstStyle/>
          <a:p>
            <a:r>
              <a:rPr lang="hr-HR" sz="4400" dirty="0" smtClean="0"/>
              <a:t>PISA?????</a:t>
            </a:r>
            <a:endParaRPr lang="hr-HR" sz="44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84212" y="685800"/>
            <a:ext cx="10093516" cy="4191000"/>
          </a:xfrm>
        </p:spPr>
        <p:txBody>
          <a:bodyPr>
            <a:normAutofit/>
          </a:bodyPr>
          <a:lstStyle/>
          <a:p>
            <a:r>
              <a:rPr lang="hr-HR" sz="2800" b="1" dirty="0">
                <a:solidFill>
                  <a:schemeClr val="tx1"/>
                </a:solidFill>
              </a:rPr>
              <a:t>PISA istraživanja</a:t>
            </a:r>
            <a:r>
              <a:rPr lang="hr-HR" sz="2800" dirty="0">
                <a:solidFill>
                  <a:schemeClr val="tx1"/>
                </a:solidFill>
              </a:rPr>
              <a:t> ili </a:t>
            </a:r>
            <a:r>
              <a:rPr lang="hr-HR" sz="2800" b="1" dirty="0">
                <a:solidFill>
                  <a:schemeClr val="tx1"/>
                </a:solidFill>
              </a:rPr>
              <a:t>PISA testiranja</a:t>
            </a:r>
            <a:r>
              <a:rPr lang="hr-HR" sz="2800" dirty="0">
                <a:solidFill>
                  <a:schemeClr val="tx1"/>
                </a:solidFill>
              </a:rPr>
              <a:t> (</a:t>
            </a:r>
            <a:r>
              <a:rPr lang="hr-HR" sz="2800" b="1" i="1" dirty="0" err="1">
                <a:solidFill>
                  <a:schemeClr val="tx1"/>
                </a:solidFill>
              </a:rPr>
              <a:t>P</a:t>
            </a:r>
            <a:r>
              <a:rPr lang="hr-HR" sz="2800" i="1" dirty="0" err="1">
                <a:solidFill>
                  <a:schemeClr val="tx1"/>
                </a:solidFill>
              </a:rPr>
              <a:t>rogramme</a:t>
            </a:r>
            <a:r>
              <a:rPr lang="hr-HR" sz="2800" i="1" dirty="0">
                <a:solidFill>
                  <a:schemeClr val="tx1"/>
                </a:solidFill>
              </a:rPr>
              <a:t> for </a:t>
            </a:r>
            <a:r>
              <a:rPr lang="hr-HR" sz="2800" b="1" i="1" dirty="0">
                <a:solidFill>
                  <a:schemeClr val="tx1"/>
                </a:solidFill>
              </a:rPr>
              <a:t>I</a:t>
            </a:r>
            <a:r>
              <a:rPr lang="hr-HR" sz="2800" i="1" dirty="0">
                <a:solidFill>
                  <a:schemeClr val="tx1"/>
                </a:solidFill>
              </a:rPr>
              <a:t>nternational </a:t>
            </a:r>
            <a:r>
              <a:rPr lang="hr-HR" sz="2800" b="1" i="1" dirty="0">
                <a:solidFill>
                  <a:schemeClr val="tx1"/>
                </a:solidFill>
              </a:rPr>
              <a:t>S</a:t>
            </a:r>
            <a:r>
              <a:rPr lang="hr-HR" sz="2800" i="1" dirty="0">
                <a:solidFill>
                  <a:schemeClr val="tx1"/>
                </a:solidFill>
              </a:rPr>
              <a:t>tudent </a:t>
            </a:r>
            <a:r>
              <a:rPr lang="hr-HR" sz="2800" b="1" i="1" dirty="0" err="1">
                <a:solidFill>
                  <a:schemeClr val="tx1"/>
                </a:solidFill>
              </a:rPr>
              <a:t>A</a:t>
            </a:r>
            <a:r>
              <a:rPr lang="hr-HR" sz="2800" i="1" dirty="0" err="1">
                <a:solidFill>
                  <a:schemeClr val="tx1"/>
                </a:solidFill>
              </a:rPr>
              <a:t>ssessment</a:t>
            </a:r>
            <a:r>
              <a:rPr lang="hr-HR" sz="2800" dirty="0">
                <a:solidFill>
                  <a:schemeClr val="tx1"/>
                </a:solidFill>
              </a:rPr>
              <a:t>) međunarodna su istraživanja procjena znanja i vještina </a:t>
            </a:r>
            <a:r>
              <a:rPr lang="hr-HR" sz="2800" b="1" u="sng" dirty="0">
                <a:solidFill>
                  <a:schemeClr val="tx1"/>
                </a:solidFill>
              </a:rPr>
              <a:t>petnaestogodišnjih učenika </a:t>
            </a:r>
            <a:r>
              <a:rPr lang="hr-HR" sz="2800" dirty="0">
                <a:solidFill>
                  <a:schemeClr val="tx1"/>
                </a:solidFill>
              </a:rPr>
              <a:t>pod pokroviteljstvom </a:t>
            </a:r>
            <a:r>
              <a:rPr lang="hr-HR" sz="2800" dirty="0" smtClean="0">
                <a:solidFill>
                  <a:schemeClr val="tx1"/>
                </a:solidFill>
                <a:hlinkClick r:id="rId2" tooltip="OECD"/>
              </a:rPr>
              <a:t>OECD</a:t>
            </a:r>
            <a:r>
              <a:rPr lang="hr-HR" sz="2800" dirty="0" smtClean="0">
                <a:solidFill>
                  <a:schemeClr val="tx1"/>
                </a:solidFill>
              </a:rPr>
              <a:t>-a(</a:t>
            </a:r>
            <a:r>
              <a:rPr lang="hr-HR" sz="2800" b="1" dirty="0"/>
              <a:t>Organizacija za ekonomsku suradnju i </a:t>
            </a:r>
            <a:r>
              <a:rPr lang="hr-HR" sz="2800" b="1" dirty="0" smtClean="0"/>
              <a:t>razvoj</a:t>
            </a:r>
            <a:r>
              <a:rPr lang="hr-HR" sz="2800" dirty="0" smtClean="0">
                <a:solidFill>
                  <a:schemeClr val="tx1"/>
                </a:solidFill>
              </a:rPr>
              <a:t>). </a:t>
            </a:r>
            <a:r>
              <a:rPr lang="hr-HR" sz="2800" dirty="0">
                <a:solidFill>
                  <a:schemeClr val="tx1"/>
                </a:solidFill>
              </a:rPr>
              <a:t>Osnovana su s ciljem ocjenjivanja razine obrazovanja među mladima u glavnim </a:t>
            </a:r>
            <a:r>
              <a:rPr lang="hr-HR" sz="2800" dirty="0">
                <a:solidFill>
                  <a:schemeClr val="tx1"/>
                </a:solidFill>
                <a:hlinkClick r:id="rId3" tooltip="Razvijene zemlje"/>
              </a:rPr>
              <a:t>industrijskim zemljama</a:t>
            </a:r>
            <a:r>
              <a:rPr lang="hr-HR" sz="2800" dirty="0">
                <a:solidFill>
                  <a:schemeClr val="tx1"/>
                </a:solidFill>
              </a:rPr>
              <a:t>. Provode se svake tri godine.</a:t>
            </a:r>
          </a:p>
        </p:txBody>
      </p:sp>
      <p:pic>
        <p:nvPicPr>
          <p:cNvPr id="4" name="Picture 4" descr="http://www.oecd.org/media/oecdorg/satellitesites/pisa/PISA-banner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799" y="95535"/>
            <a:ext cx="11337276" cy="9488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7500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Pisa</a:t>
            </a:r>
            <a:r>
              <a:rPr lang="hr-HR" dirty="0" smtClean="0"/>
              <a:t> 2012.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>
                <a:hlinkClick r:id="rId2"/>
              </a:rPr>
              <a:t>Prošlo istraživanje 2012.g.</a:t>
            </a:r>
            <a:endParaRPr lang="hr-HR" dirty="0"/>
          </a:p>
        </p:txBody>
      </p:sp>
      <p:pic>
        <p:nvPicPr>
          <p:cNvPr id="4" name="Picture 4" descr="http://www.oecd.org/media/oecdorg/satellitesites/pisa/PISA-bann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607" y="329880"/>
            <a:ext cx="11337276" cy="9488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03539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Što?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3200" dirty="0" smtClean="0">
                <a:solidFill>
                  <a:schemeClr val="tx1"/>
                </a:solidFill>
                <a:hlinkClick r:id="rId2"/>
              </a:rPr>
              <a:t>Primjeri pitanja</a:t>
            </a:r>
            <a:endParaRPr lang="hr-HR" sz="3200" dirty="0" smtClean="0">
              <a:solidFill>
                <a:schemeClr val="tx1"/>
              </a:solidFill>
            </a:endParaRPr>
          </a:p>
          <a:p>
            <a:r>
              <a:rPr lang="hr-HR" sz="3200" dirty="0" smtClean="0">
                <a:solidFill>
                  <a:schemeClr val="tx1"/>
                </a:solidFill>
                <a:hlinkClick r:id="rId3"/>
              </a:rPr>
              <a:t>Primjer </a:t>
            </a:r>
            <a:endParaRPr lang="hr-HR" sz="3200" dirty="0" smtClean="0">
              <a:solidFill>
                <a:schemeClr val="tx1"/>
              </a:solidFill>
            </a:endParaRPr>
          </a:p>
          <a:p>
            <a:r>
              <a:rPr lang="hr-HR" sz="3200" dirty="0" smtClean="0">
                <a:solidFill>
                  <a:schemeClr val="tx1"/>
                </a:solidFill>
                <a:hlinkClick r:id="rId4"/>
              </a:rPr>
              <a:t>Primjer </a:t>
            </a:r>
            <a:r>
              <a:rPr lang="hr-HR" sz="3200" dirty="0" err="1" smtClean="0">
                <a:solidFill>
                  <a:schemeClr val="tx1"/>
                </a:solidFill>
                <a:hlinkClick r:id="rId4"/>
              </a:rPr>
              <a:t>testa_online</a:t>
            </a:r>
            <a:endParaRPr lang="hr-HR" sz="3200" dirty="0">
              <a:solidFill>
                <a:schemeClr val="tx1"/>
              </a:solidFill>
            </a:endParaRPr>
          </a:p>
        </p:txBody>
      </p:sp>
      <p:pic>
        <p:nvPicPr>
          <p:cNvPr id="4" name="Picture 4" descr="http://www.oecd.org/media/oecdorg/satellitesites/pisa/PISA-banner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607" y="329880"/>
            <a:ext cx="11337276" cy="9488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17537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50100" y="5209752"/>
            <a:ext cx="8534400" cy="1507067"/>
          </a:xfrm>
        </p:spPr>
        <p:txBody>
          <a:bodyPr/>
          <a:lstStyle/>
          <a:p>
            <a:r>
              <a:rPr lang="hr-HR" dirty="0" smtClean="0"/>
              <a:t>Kada?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84212" y="1536192"/>
            <a:ext cx="10020364" cy="4364736"/>
          </a:xfrm>
        </p:spPr>
        <p:txBody>
          <a:bodyPr>
            <a:normAutofit/>
          </a:bodyPr>
          <a:lstStyle/>
          <a:p>
            <a:r>
              <a:rPr lang="hr-HR" sz="3600" b="1" dirty="0">
                <a:solidFill>
                  <a:schemeClr val="tx1"/>
                </a:solidFill>
              </a:rPr>
              <a:t>9.OŽUJKA 2015. UČENICI NEMAJU NASTAVE</a:t>
            </a:r>
          </a:p>
          <a:p>
            <a:endParaRPr lang="hr-HR" sz="2800" b="1" dirty="0">
              <a:solidFill>
                <a:schemeClr val="tx1"/>
              </a:solidFill>
            </a:endParaRPr>
          </a:p>
          <a:p>
            <a:r>
              <a:rPr lang="hr-HR" sz="2800" b="1" dirty="0">
                <a:solidFill>
                  <a:schemeClr val="tx1"/>
                </a:solidFill>
              </a:rPr>
              <a:t>9.ožujka 2015. u 8 sati – učenici dolaze u školu</a:t>
            </a:r>
          </a:p>
          <a:p>
            <a:r>
              <a:rPr lang="hr-HR" sz="2800" b="1" dirty="0">
                <a:solidFill>
                  <a:schemeClr val="tx1"/>
                </a:solidFill>
              </a:rPr>
              <a:t>9.ožujka 2015. u 9 sati – učenici počinju pisati test na računalu</a:t>
            </a:r>
          </a:p>
          <a:p>
            <a:r>
              <a:rPr lang="hr-HR" sz="2800" b="1" dirty="0">
                <a:solidFill>
                  <a:schemeClr val="tx1"/>
                </a:solidFill>
              </a:rPr>
              <a:t>Test traje s pauzama oko 3 sata i 50 </a:t>
            </a:r>
            <a:r>
              <a:rPr lang="hr-HR" sz="2800" b="1" dirty="0" smtClean="0">
                <a:solidFill>
                  <a:schemeClr val="tx1"/>
                </a:solidFill>
              </a:rPr>
              <a:t>minuta</a:t>
            </a:r>
            <a:endParaRPr lang="hr-HR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hr-HR" dirty="0" smtClean="0"/>
          </a:p>
        </p:txBody>
      </p:sp>
      <p:pic>
        <p:nvPicPr>
          <p:cNvPr id="4" name="Picture 4" descr="http://www.oecd.org/media/oecdorg/satellitesites/pisa/PISA-bann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607" y="329880"/>
            <a:ext cx="11337276" cy="9488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60094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647380" y="4158148"/>
            <a:ext cx="8534400" cy="1507067"/>
          </a:xfrm>
        </p:spPr>
        <p:txBody>
          <a:bodyPr/>
          <a:lstStyle/>
          <a:p>
            <a:r>
              <a:rPr lang="hr-HR" dirty="0" smtClean="0"/>
              <a:t>Učenici moraju: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84212" y="1278762"/>
            <a:ext cx="11337100" cy="3854070"/>
          </a:xfrm>
        </p:spPr>
        <p:txBody>
          <a:bodyPr/>
          <a:lstStyle/>
          <a:p>
            <a:r>
              <a:rPr lang="hr-HR" sz="3600" b="1" u="sng" dirty="0" smtClean="0">
                <a:solidFill>
                  <a:schemeClr val="tx1"/>
                </a:solidFill>
              </a:rPr>
              <a:t>Doći u školu u ponedjeljak </a:t>
            </a:r>
            <a:r>
              <a:rPr lang="hr-HR" sz="3600" b="1" u="sng" dirty="0">
                <a:solidFill>
                  <a:schemeClr val="tx1"/>
                </a:solidFill>
              </a:rPr>
              <a:t>9.3</a:t>
            </a:r>
            <a:r>
              <a:rPr lang="hr-HR" sz="3600" b="1" u="sng" dirty="0" smtClean="0">
                <a:solidFill>
                  <a:schemeClr val="tx1"/>
                </a:solidFill>
              </a:rPr>
              <a:t>. u 8 sati!!!</a:t>
            </a:r>
          </a:p>
          <a:p>
            <a:r>
              <a:rPr lang="hr-HR" sz="3600" b="1" u="sng" dirty="0" smtClean="0">
                <a:solidFill>
                  <a:schemeClr val="tx1"/>
                </a:solidFill>
              </a:rPr>
              <a:t>Donijet sa sobom: kemijsku olovku i kalkulator!</a:t>
            </a:r>
          </a:p>
          <a:p>
            <a:endParaRPr lang="hr-HR" dirty="0"/>
          </a:p>
        </p:txBody>
      </p:sp>
      <p:pic>
        <p:nvPicPr>
          <p:cNvPr id="4" name="Picture 4" descr="http://www.oecd.org/media/oecdorg/satellitesites/pisa/PISA-bann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607" y="329880"/>
            <a:ext cx="11337276" cy="9488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0008847"/>
      </p:ext>
    </p:extLst>
  </p:cSld>
  <p:clrMapOvr>
    <a:masterClrMapping/>
  </p:clrMapOvr>
</p:sld>
</file>

<file path=ppt/theme/theme1.xml><?xml version="1.0" encoding="utf-8"?>
<a:theme xmlns:a="http://schemas.openxmlformats.org/drawingml/2006/main" name="Isječak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34</TotalTime>
  <Words>139</Words>
  <Application>Microsoft Office PowerPoint</Application>
  <PresentationFormat>Široki zaslon</PresentationFormat>
  <Paragraphs>19</Paragraphs>
  <Slides>6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Isječak</vt:lpstr>
      <vt:lpstr>PISA 2015</vt:lpstr>
      <vt:lpstr>PISA?????</vt:lpstr>
      <vt:lpstr>Pisa 2012.</vt:lpstr>
      <vt:lpstr>Što?</vt:lpstr>
      <vt:lpstr>Kada?</vt:lpstr>
      <vt:lpstr>Učenici moraju: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PISA 2015</dc:title>
  <dc:creator>Krešimir</dc:creator>
  <cp:lastModifiedBy>Krešimir</cp:lastModifiedBy>
  <cp:revision>8</cp:revision>
  <dcterms:created xsi:type="dcterms:W3CDTF">2015-02-17T10:40:14Z</dcterms:created>
  <dcterms:modified xsi:type="dcterms:W3CDTF">2015-02-17T11:14:40Z</dcterms:modified>
</cp:coreProperties>
</file>